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313" r:id="rId3"/>
    <p:sldId id="314" r:id="rId4"/>
    <p:sldId id="315" r:id="rId5"/>
    <p:sldId id="298" r:id="rId6"/>
    <p:sldId id="329" r:id="rId7"/>
    <p:sldId id="331" r:id="rId8"/>
    <p:sldId id="330" r:id="rId9"/>
    <p:sldId id="333" r:id="rId10"/>
    <p:sldId id="332" r:id="rId11"/>
    <p:sldId id="334" r:id="rId12"/>
    <p:sldId id="335" r:id="rId13"/>
    <p:sldId id="336" r:id="rId14"/>
    <p:sldId id="316" r:id="rId15"/>
    <p:sldId id="339" r:id="rId16"/>
    <p:sldId id="337" r:id="rId17"/>
    <p:sldId id="328" r:id="rId18"/>
    <p:sldId id="338" r:id="rId19"/>
    <p:sldId id="317" r:id="rId20"/>
    <p:sldId id="340" r:id="rId21"/>
    <p:sldId id="351" r:id="rId22"/>
    <p:sldId id="352" r:id="rId23"/>
    <p:sldId id="355" r:id="rId24"/>
    <p:sldId id="356" r:id="rId25"/>
    <p:sldId id="354" r:id="rId26"/>
    <p:sldId id="300" r:id="rId27"/>
    <p:sldId id="341" r:id="rId28"/>
    <p:sldId id="342" r:id="rId29"/>
    <p:sldId id="357" r:id="rId30"/>
    <p:sldId id="358" r:id="rId31"/>
    <p:sldId id="359" r:id="rId32"/>
    <p:sldId id="343" r:id="rId33"/>
    <p:sldId id="360" r:id="rId34"/>
    <p:sldId id="361" r:id="rId35"/>
    <p:sldId id="349" r:id="rId36"/>
    <p:sldId id="350" r:id="rId37"/>
    <p:sldId id="413" r:id="rId38"/>
    <p:sldId id="344" r:id="rId39"/>
    <p:sldId id="345" r:id="rId40"/>
    <p:sldId id="346" r:id="rId41"/>
    <p:sldId id="347" r:id="rId42"/>
    <p:sldId id="348" r:id="rId43"/>
    <p:sldId id="362" r:id="rId44"/>
    <p:sldId id="363" r:id="rId45"/>
    <p:sldId id="364" r:id="rId46"/>
    <p:sldId id="365" r:id="rId47"/>
    <p:sldId id="366" r:id="rId48"/>
    <p:sldId id="368" r:id="rId49"/>
    <p:sldId id="367" r:id="rId50"/>
    <p:sldId id="369" r:id="rId51"/>
    <p:sldId id="370" r:id="rId52"/>
    <p:sldId id="371" r:id="rId53"/>
    <p:sldId id="318" r:id="rId54"/>
    <p:sldId id="301" r:id="rId55"/>
    <p:sldId id="383" r:id="rId56"/>
    <p:sldId id="374" r:id="rId57"/>
    <p:sldId id="377" r:id="rId58"/>
    <p:sldId id="375" r:id="rId59"/>
    <p:sldId id="376" r:id="rId60"/>
    <p:sldId id="378" r:id="rId61"/>
    <p:sldId id="379" r:id="rId62"/>
    <p:sldId id="380" r:id="rId63"/>
    <p:sldId id="381" r:id="rId64"/>
    <p:sldId id="382" r:id="rId65"/>
    <p:sldId id="385" r:id="rId66"/>
    <p:sldId id="386" r:id="rId67"/>
    <p:sldId id="384" r:id="rId68"/>
    <p:sldId id="387" r:id="rId69"/>
    <p:sldId id="414" r:id="rId70"/>
    <p:sldId id="388" r:id="rId71"/>
    <p:sldId id="390" r:id="rId72"/>
    <p:sldId id="415" r:id="rId73"/>
    <p:sldId id="319" r:id="rId74"/>
    <p:sldId id="302" r:id="rId75"/>
    <p:sldId id="392" r:id="rId76"/>
    <p:sldId id="391" r:id="rId77"/>
    <p:sldId id="320" r:id="rId78"/>
    <p:sldId id="303" r:id="rId79"/>
    <p:sldId id="393" r:id="rId80"/>
    <p:sldId id="394" r:id="rId81"/>
    <p:sldId id="395" r:id="rId82"/>
    <p:sldId id="396" r:id="rId83"/>
    <p:sldId id="321" r:id="rId84"/>
    <p:sldId id="304" r:id="rId85"/>
    <p:sldId id="397" r:id="rId86"/>
    <p:sldId id="398" r:id="rId87"/>
    <p:sldId id="399" r:id="rId88"/>
    <p:sldId id="400" r:id="rId89"/>
    <p:sldId id="401" r:id="rId90"/>
    <p:sldId id="322" r:id="rId91"/>
    <p:sldId id="305" r:id="rId92"/>
    <p:sldId id="323" r:id="rId93"/>
    <p:sldId id="306" r:id="rId94"/>
    <p:sldId id="402" r:id="rId95"/>
    <p:sldId id="406" r:id="rId96"/>
    <p:sldId id="324" r:id="rId97"/>
    <p:sldId id="307" r:id="rId98"/>
    <p:sldId id="408" r:id="rId99"/>
    <p:sldId id="409" r:id="rId100"/>
    <p:sldId id="412" r:id="rId101"/>
    <p:sldId id="416" r:id="rId102"/>
    <p:sldId id="325" r:id="rId103"/>
    <p:sldId id="308" r:id="rId104"/>
    <p:sldId id="326" r:id="rId105"/>
    <p:sldId id="309" r:id="rId106"/>
    <p:sldId id="411" r:id="rId107"/>
    <p:sldId id="403" r:id="rId108"/>
    <p:sldId id="404" r:id="rId109"/>
    <p:sldId id="405" r:id="rId110"/>
    <p:sldId id="284" r:id="rId11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p:cViewPr varScale="1">
        <p:scale>
          <a:sx n="109" d="100"/>
          <a:sy n="109" d="100"/>
        </p:scale>
        <p:origin x="1632" y="13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71A4F6-6238-4EB3-A267-694A6DF7AE58}" type="datetimeFigureOut">
              <a:rPr lang="es-CR" smtClean="0"/>
              <a:t>25/5/2019</a:t>
            </a:fld>
            <a:endParaRPr lang="es-C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08C849-1AA8-4E24-88D7-6CB8082F6659}" type="slidenum">
              <a:rPr lang="es-CR" smtClean="0"/>
              <a:t>‹Nº›</a:t>
            </a:fld>
            <a:endParaRPr lang="es-CR"/>
          </a:p>
        </p:txBody>
      </p:sp>
    </p:spTree>
    <p:extLst>
      <p:ext uri="{BB962C8B-B14F-4D97-AF65-F5344CB8AC3E}">
        <p14:creationId xmlns:p14="http://schemas.microsoft.com/office/powerpoint/2010/main" val="3289357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R" dirty="0"/>
          </a:p>
        </p:txBody>
      </p:sp>
      <p:sp>
        <p:nvSpPr>
          <p:cNvPr id="4" name="3 Marcador de número de diapositiva"/>
          <p:cNvSpPr>
            <a:spLocks noGrp="1"/>
          </p:cNvSpPr>
          <p:nvPr>
            <p:ph type="sldNum" sz="quarter" idx="10"/>
          </p:nvPr>
        </p:nvSpPr>
        <p:spPr/>
        <p:txBody>
          <a:bodyPr/>
          <a:lstStyle/>
          <a:p>
            <a:fld id="{E308C849-1AA8-4E24-88D7-6CB8082F6659}" type="slidenum">
              <a:rPr lang="es-CR" smtClean="0"/>
              <a:t>20</a:t>
            </a:fld>
            <a:endParaRPr lang="es-CR"/>
          </a:p>
        </p:txBody>
      </p:sp>
    </p:spTree>
    <p:extLst>
      <p:ext uri="{BB962C8B-B14F-4D97-AF65-F5344CB8AC3E}">
        <p14:creationId xmlns:p14="http://schemas.microsoft.com/office/powerpoint/2010/main" val="2305015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25/05/2019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25/05/2019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25/05/2019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25/05/2019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25/05/2019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t>25/05/2019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t>25/05/2019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t>25/05/2019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25/05/2019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25/05/2019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25/05/2019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25/05/2019</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hyperlink" Target="https://rpubs.com/vermaph/395036" TargetMode="External"/><Relationship Id="rId13" Type="http://schemas.openxmlformats.org/officeDocument/2006/relationships/hyperlink" Target="http://www.rpubs.com/swapnilkura/ClusterAnalysis" TargetMode="External"/><Relationship Id="rId18" Type="http://schemas.openxmlformats.org/officeDocument/2006/relationships/hyperlink" Target="http://girke.bioinformatics.ucr.edu/GEN242/pages/mydoc/Rclustering.html" TargetMode="External"/><Relationship Id="rId3" Type="http://schemas.openxmlformats.org/officeDocument/2006/relationships/hyperlink" Target="https://rpubs.com/rdelgado/399475" TargetMode="External"/><Relationship Id="rId7" Type="http://schemas.openxmlformats.org/officeDocument/2006/relationships/hyperlink" Target="https://www.kaggle.com/hendraherviawan/customer-segmentation-using-rfm-analysis-r" TargetMode="External"/><Relationship Id="rId12" Type="http://schemas.openxmlformats.org/officeDocument/2006/relationships/hyperlink" Target="https://analyzecore.com/2015/02/16/customer-segmentation-lifecycle-grids-with-r/" TargetMode="External"/><Relationship Id="rId17" Type="http://schemas.openxmlformats.org/officeDocument/2006/relationships/hyperlink" Target="http://www.sthda.com/english/wiki/print.php?id=234" TargetMode="External"/><Relationship Id="rId2" Type="http://schemas.openxmlformats.org/officeDocument/2006/relationships/hyperlink" Target="https://rpubs.com/Joaquin_AR/310338" TargetMode="External"/><Relationship Id="rId16" Type="http://schemas.openxmlformats.org/officeDocument/2006/relationships/hyperlink" Target="https://rpubs.com/shirokaner/320218" TargetMode="External"/><Relationship Id="rId1" Type="http://schemas.openxmlformats.org/officeDocument/2006/relationships/slideLayout" Target="../slideLayouts/slideLayout2.xml"/><Relationship Id="rId6" Type="http://schemas.openxmlformats.org/officeDocument/2006/relationships/hyperlink" Target="https://uc-r.github.io/kmeans_clustering" TargetMode="External"/><Relationship Id="rId11" Type="http://schemas.openxmlformats.org/officeDocument/2006/relationships/hyperlink" Target="https://towardsdatascience.com/how-to-cluster-your-customer-data-with-r-code-examples-6c7e4aa6c5b1" TargetMode="External"/><Relationship Id="rId5" Type="http://schemas.openxmlformats.org/officeDocument/2006/relationships/hyperlink" Target="https://www.datanovia.com/en/blog/types-of-clustering-methods-overview-and-quick-start-r-code/" TargetMode="External"/><Relationship Id="rId15" Type="http://schemas.openxmlformats.org/officeDocument/2006/relationships/hyperlink" Target="https://rpubs.com/Damilolah/clustering" TargetMode="External"/><Relationship Id="rId10" Type="http://schemas.openxmlformats.org/officeDocument/2006/relationships/hyperlink" Target="https://inseaddataanalytics.github.io/INSEADAnalytics/CourseSessions/Sessions45/ClusterAnalysisReading.html" TargetMode="External"/><Relationship Id="rId4" Type="http://schemas.openxmlformats.org/officeDocument/2006/relationships/hyperlink" Target="http://www.estadistica.net/Master-Econometria/Analisis_Cluster.pdf" TargetMode="External"/><Relationship Id="rId9" Type="http://schemas.openxmlformats.org/officeDocument/2006/relationships/hyperlink" Target="https://www.r-bloggers.com/customer-segmentation-part-1-k-means-clustering/" TargetMode="External"/><Relationship Id="rId14" Type="http://schemas.openxmlformats.org/officeDocument/2006/relationships/hyperlink" Target="https://rpubs.com/williamsurles/310847"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wmf"/></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estadistica.net/Master-Econometria/Analisis_Cluster.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es.wikipedia.org/wiki/Perfil_de_expresi%C3%B3n_g%C3%A9nica"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1.wmf"/><Relationship Id="rId5" Type="http://schemas.openxmlformats.org/officeDocument/2006/relationships/oleObject" Target="../embeddings/oleObject3.bin"/><Relationship Id="rId4" Type="http://schemas.openxmlformats.org/officeDocument/2006/relationships/image" Target="../media/image50.wmf"/></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3.wmf"/></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5.wmf"/><Relationship Id="rId4" Type="http://schemas.openxmlformats.org/officeDocument/2006/relationships/oleObject" Target="../embeddings/oleObject5.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6.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57.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9.wmf"/><Relationship Id="rId5" Type="http://schemas.openxmlformats.org/officeDocument/2006/relationships/oleObject" Target="../embeddings/oleObject9.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11.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62.wmf"/></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towardsdatascience.com/clustering-on-mixed-type-data-8bbd0a2569c3"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8.wmf"/><Relationship Id="rId5" Type="http://schemas.openxmlformats.org/officeDocument/2006/relationships/oleObject" Target="../embeddings/oleObject14.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16.bin"/></Relationships>
</file>

<file path=ppt/slides/_rels/slide7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towardsdatascience.com/10-tips-for-choosing-the-optimal-number-of-clusters-277e93d72d92"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00.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36512" y="44624"/>
            <a:ext cx="9144000" cy="821953"/>
          </a:xfrm>
        </p:spPr>
        <p:txBody>
          <a:bodyPr/>
          <a:lstStyle/>
          <a:p>
            <a:r>
              <a:rPr lang="es-CR" dirty="0" smtClean="0"/>
              <a:t>Análisis de </a:t>
            </a:r>
            <a:r>
              <a:rPr lang="es-CR" dirty="0" err="1" smtClean="0"/>
              <a:t>Clusters</a:t>
            </a:r>
            <a:endParaRPr lang="es-CR" dirty="0"/>
          </a:p>
        </p:txBody>
      </p:sp>
      <p:sp>
        <p:nvSpPr>
          <p:cNvPr id="3" name="2 Subtítulo"/>
          <p:cNvSpPr>
            <a:spLocks noGrp="1"/>
          </p:cNvSpPr>
          <p:nvPr>
            <p:ph type="subTitle" idx="1"/>
          </p:nvPr>
        </p:nvSpPr>
        <p:spPr>
          <a:xfrm>
            <a:off x="2602726" y="5888728"/>
            <a:ext cx="6400800" cy="769640"/>
          </a:xfrm>
        </p:spPr>
        <p:txBody>
          <a:bodyPr/>
          <a:lstStyle/>
          <a:p>
            <a:pPr algn="r"/>
            <a:r>
              <a:rPr lang="es-CR" dirty="0" smtClean="0"/>
              <a:t>Oscar Centeno Mora</a:t>
            </a:r>
            <a:endParaRPr lang="es-CR" dirty="0"/>
          </a:p>
        </p:txBody>
      </p:sp>
      <p:pic>
        <p:nvPicPr>
          <p:cNvPr id="15362" name="Picture 2" descr="Image result for cluster analysis in 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14" y="944919"/>
            <a:ext cx="3984378" cy="284598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cluster analysis in 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980727"/>
            <a:ext cx="3906135" cy="295232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cluster analysis in 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4149080"/>
            <a:ext cx="3672408" cy="254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754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052736"/>
            <a:ext cx="7056784" cy="5616624"/>
          </a:xfrm>
        </p:spPr>
        <p:txBody>
          <a:bodyPr>
            <a:normAutofit/>
          </a:bodyPr>
          <a:lstStyle/>
          <a:p>
            <a:pPr marL="0" indent="0" algn="just">
              <a:buNone/>
            </a:pPr>
            <a:r>
              <a:rPr lang="es-CR" sz="2200" dirty="0"/>
              <a:t>El análisis por conglomerados se suele llevar a cabo de la siguiente forma:</a:t>
            </a:r>
          </a:p>
          <a:p>
            <a:pPr algn="just"/>
            <a:endParaRPr lang="es-CR" sz="2200" dirty="0"/>
          </a:p>
          <a:p>
            <a:pPr marL="514350" indent="-514350" algn="just">
              <a:buAutoNum type="arabicPeriod"/>
            </a:pPr>
            <a:r>
              <a:rPr lang="es-CR" sz="2200" dirty="0"/>
              <a:t>Elección de las </a:t>
            </a:r>
            <a:r>
              <a:rPr lang="es-CR" sz="2200" dirty="0" smtClean="0"/>
              <a:t>variables</a:t>
            </a:r>
            <a:endParaRPr lang="es-CR" sz="2200" dirty="0"/>
          </a:p>
          <a:p>
            <a:pPr marL="514350" indent="-514350" algn="just">
              <a:buFont typeface="Arial" pitchFamily="34" charset="0"/>
              <a:buAutoNum type="arabicPeriod"/>
            </a:pPr>
            <a:r>
              <a:rPr lang="es-CR" sz="2200" dirty="0" smtClean="0"/>
              <a:t>Elección </a:t>
            </a:r>
            <a:r>
              <a:rPr lang="es-CR" sz="2200" dirty="0"/>
              <a:t>de la técnica </a:t>
            </a:r>
            <a:r>
              <a:rPr lang="es-CR" sz="2200" dirty="0" err="1" smtClean="0"/>
              <a:t>Clusters</a:t>
            </a:r>
            <a:r>
              <a:rPr lang="es-CR" sz="2200" dirty="0" smtClean="0"/>
              <a:t> </a:t>
            </a:r>
            <a:endParaRPr lang="es-CR" sz="2200" dirty="0"/>
          </a:p>
          <a:p>
            <a:pPr marL="514350" indent="-514350" algn="just">
              <a:buAutoNum type="arabicPeriod"/>
            </a:pPr>
            <a:r>
              <a:rPr lang="es-CR" sz="2200" dirty="0"/>
              <a:t>Elección de la medida de </a:t>
            </a:r>
            <a:r>
              <a:rPr lang="es-CR" sz="2200" dirty="0" smtClean="0"/>
              <a:t>distancia</a:t>
            </a:r>
          </a:p>
          <a:p>
            <a:pPr marL="514350" indent="-514350" algn="just">
              <a:buAutoNum type="arabicPeriod"/>
            </a:pPr>
            <a:r>
              <a:rPr lang="es-CR" sz="2200" dirty="0" smtClean="0"/>
              <a:t>Determinar el número de </a:t>
            </a:r>
            <a:r>
              <a:rPr lang="es-CR" sz="2200" dirty="0" err="1" smtClean="0"/>
              <a:t>Clusters</a:t>
            </a:r>
            <a:endParaRPr lang="es-CR" sz="2200" dirty="0"/>
          </a:p>
          <a:p>
            <a:pPr marL="514350" indent="-514350" algn="just">
              <a:buAutoNum type="arabicPeriod"/>
            </a:pPr>
            <a:r>
              <a:rPr lang="es-CR" sz="2200" dirty="0"/>
              <a:t>Validación de los </a:t>
            </a:r>
            <a:r>
              <a:rPr lang="es-CR" sz="2200" dirty="0" smtClean="0"/>
              <a:t>resultados</a:t>
            </a:r>
          </a:p>
          <a:p>
            <a:pPr marL="514350" indent="-514350" algn="just">
              <a:buAutoNum type="arabicPeriod"/>
            </a:pPr>
            <a:r>
              <a:rPr lang="es-CR" sz="2200" dirty="0" smtClean="0"/>
              <a:t>Perfilar o realizar segmentos</a:t>
            </a:r>
          </a:p>
          <a:p>
            <a:pPr marL="0" indent="0" algn="just">
              <a:buNone/>
            </a:pPr>
            <a:endParaRPr lang="es-CR" sz="2200" dirty="0"/>
          </a:p>
          <a:p>
            <a:pPr marL="0" indent="0" algn="just">
              <a:buNone/>
            </a:pPr>
            <a:r>
              <a:rPr lang="es-CR" sz="2200" dirty="0" smtClean="0"/>
              <a:t>Una atención importante está en poder definir y estudiar previamente las variables. Y, ¿por qué?</a:t>
            </a:r>
            <a:endParaRPr lang="es-CR" sz="2200" dirty="0"/>
          </a:p>
          <a:p>
            <a:pPr algn="just"/>
            <a:endParaRPr lang="es-CR" sz="2200" dirty="0"/>
          </a:p>
        </p:txBody>
      </p:sp>
      <p:sp>
        <p:nvSpPr>
          <p:cNvPr id="4"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sp>
        <p:nvSpPr>
          <p:cNvPr id="5" name="AutoShape 2" descr="Image result for stages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4" descr="Image result for stages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3558" name="Picture 6" descr="Image result for etapa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916832"/>
            <a:ext cx="3167415"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289982"/>
      </p:ext>
    </p:extLst>
  </p:cSld>
  <p:clrMapOvr>
    <a:masterClrMapping/>
  </p:clrMapOvr>
  <p:transition spd="slow">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07504" y="44624"/>
            <a:ext cx="8964488" cy="1143000"/>
          </a:xfrm>
        </p:spPr>
        <p:txBody>
          <a:bodyPr>
            <a:normAutofit fontScale="90000"/>
          </a:bodyPr>
          <a:lstStyle/>
          <a:p>
            <a:r>
              <a:rPr lang="es-CR" dirty="0" smtClean="0"/>
              <a:t>Otros puntos: comparación de </a:t>
            </a:r>
            <a:r>
              <a:rPr lang="es-CR" dirty="0" err="1" smtClean="0"/>
              <a:t>dendogramas</a:t>
            </a:r>
            <a:endParaRPr lang="es-CR" dirty="0"/>
          </a:p>
        </p:txBody>
      </p:sp>
      <p:pic>
        <p:nvPicPr>
          <p:cNvPr id="53250" name="Picture 2" descr="https://www.datanovia.com/en/wp-content/uploads/dn-tutorials/003-hierarchical-clustering-in-r/figures/004-comparing-cluster-dendrograms-compare-dendrogram-tanglegram-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6632914" cy="2842678"/>
          </a:xfrm>
          <a:prstGeom prst="rect">
            <a:avLst/>
          </a:prstGeom>
          <a:noFill/>
          <a:extLst>
            <a:ext uri="{909E8E84-426E-40DD-AFC4-6F175D3DCCD1}">
              <a14:hiddenFill xmlns:a14="http://schemas.microsoft.com/office/drawing/2010/main">
                <a:solidFill>
                  <a:srgbClr val="FFFFFF"/>
                </a:solidFill>
              </a14:hiddenFill>
            </a:ext>
          </a:extLst>
        </p:spPr>
      </p:pic>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57443"/>
            <a:ext cx="4320480" cy="238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6961826"/>
      </p:ext>
    </p:extLst>
  </p:cSld>
  <p:clrMapOvr>
    <a:masterClrMapping/>
  </p:clrMapOvr>
  <p:transition spd="slow">
    <p:wip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07504" y="44624"/>
            <a:ext cx="8964488" cy="1143000"/>
          </a:xfrm>
        </p:spPr>
        <p:txBody>
          <a:bodyPr>
            <a:normAutofit fontScale="90000"/>
          </a:bodyPr>
          <a:lstStyle/>
          <a:p>
            <a:r>
              <a:rPr lang="es-CR" dirty="0" smtClean="0"/>
              <a:t>Otros puntos: comparación de </a:t>
            </a:r>
            <a:r>
              <a:rPr lang="es-CR" dirty="0" err="1" smtClean="0"/>
              <a:t>dendogramas</a:t>
            </a:r>
            <a:endParaRPr lang="es-CR" dirty="0"/>
          </a:p>
        </p:txBody>
      </p:sp>
      <p:pic>
        <p:nvPicPr>
          <p:cNvPr id="64514" name="Picture 2" descr="Image result for comparison clustering dendrogr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53923"/>
            <a:ext cx="7200800" cy="514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453743"/>
      </p:ext>
    </p:extLst>
  </p:cSld>
  <p:clrMapOvr>
    <a:masterClrMapping/>
  </p:clrMapOvr>
  <p:transition spd="slow">
    <p:wip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Calidad de los </a:t>
            </a:r>
            <a:r>
              <a:rPr lang="es-CR" dirty="0" err="1" smtClean="0"/>
              <a:t>clusters</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El </a:t>
            </a:r>
            <a:r>
              <a:rPr lang="es-CR" dirty="0" err="1" smtClean="0"/>
              <a:t>heatmap</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Otros puntos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10</a:t>
            </a:r>
            <a:endParaRPr lang="es-CR" dirty="0"/>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11</a:t>
            </a:r>
            <a:endParaRPr lang="es-CR" dirty="0"/>
          </a:p>
        </p:txBody>
      </p:sp>
      <p:sp>
        <p:nvSpPr>
          <p:cNvPr id="13" name="12 Rectángulo redondeado"/>
          <p:cNvSpPr/>
          <p:nvPr/>
        </p:nvSpPr>
        <p:spPr>
          <a:xfrm>
            <a:off x="1504348" y="5397910"/>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Perfiles o segmentación</a:t>
            </a:r>
            <a:endParaRPr lang="es-CR" dirty="0"/>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del análisis de </a:t>
            </a:r>
            <a:r>
              <a:rPr lang="es-CR" dirty="0" err="1"/>
              <a:t>Clusters</a:t>
            </a:r>
            <a:endParaRPr lang="es-CR" dirty="0"/>
          </a:p>
        </p:txBody>
      </p:sp>
    </p:spTree>
    <p:extLst>
      <p:ext uri="{BB962C8B-B14F-4D97-AF65-F5344CB8AC3E}">
        <p14:creationId xmlns:p14="http://schemas.microsoft.com/office/powerpoint/2010/main" val="1735250813"/>
      </p:ext>
    </p:extLst>
  </p:cSld>
  <p:clrMapOvr>
    <a:masterClrMapping/>
  </p:clrMapOvr>
  <p:transition spd="slow">
    <p:wip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116632"/>
            <a:ext cx="8784976" cy="1143000"/>
          </a:xfrm>
        </p:spPr>
        <p:txBody>
          <a:bodyPr>
            <a:normAutofit fontScale="90000"/>
          </a:bodyPr>
          <a:lstStyle/>
          <a:p>
            <a:r>
              <a:rPr lang="es-CR" dirty="0" smtClean="0"/>
              <a:t>Aplicación o pasos del Análisis de </a:t>
            </a:r>
            <a:r>
              <a:rPr lang="es-CR" dirty="0" err="1" smtClean="0"/>
              <a:t>Cluster</a:t>
            </a:r>
            <a:endParaRPr lang="es-CR" dirty="0"/>
          </a:p>
        </p:txBody>
      </p:sp>
      <p:sp>
        <p:nvSpPr>
          <p:cNvPr id="3" name="2 Marcador de contenido"/>
          <p:cNvSpPr>
            <a:spLocks noGrp="1"/>
          </p:cNvSpPr>
          <p:nvPr>
            <p:ph idx="1"/>
          </p:nvPr>
        </p:nvSpPr>
        <p:spPr>
          <a:xfrm>
            <a:off x="251520" y="1340768"/>
            <a:ext cx="8784976" cy="5328592"/>
          </a:xfrm>
        </p:spPr>
        <p:txBody>
          <a:bodyPr>
            <a:normAutofit/>
          </a:bodyPr>
          <a:lstStyle/>
          <a:p>
            <a:r>
              <a:rPr lang="es-CR" sz="2400" dirty="0"/>
              <a:t>El análisis por conglomerados se suele llevar a cabo de la siguiente forma</a:t>
            </a:r>
            <a:r>
              <a:rPr lang="es-CR" sz="2400" dirty="0" smtClean="0"/>
              <a:t>:</a:t>
            </a:r>
          </a:p>
          <a:p>
            <a:endParaRPr lang="es-CR" sz="2400" dirty="0" smtClean="0"/>
          </a:p>
          <a:p>
            <a:pPr marL="514350" indent="-514350">
              <a:buAutoNum type="arabicPeriod"/>
            </a:pPr>
            <a:r>
              <a:rPr lang="es-CR" sz="2400" dirty="0" smtClean="0"/>
              <a:t>Elección </a:t>
            </a:r>
            <a:r>
              <a:rPr lang="es-CR" sz="2400" dirty="0"/>
              <a:t>de las </a:t>
            </a:r>
            <a:r>
              <a:rPr lang="es-CR" sz="2400" dirty="0" smtClean="0"/>
              <a:t>variables</a:t>
            </a:r>
          </a:p>
          <a:p>
            <a:pPr marL="514350" indent="-514350">
              <a:buAutoNum type="arabicPeriod"/>
            </a:pPr>
            <a:r>
              <a:rPr lang="es-CR" sz="2400" dirty="0" smtClean="0"/>
              <a:t>Estadísticas descriptivas de las variables</a:t>
            </a:r>
          </a:p>
          <a:p>
            <a:pPr marL="514350" indent="-514350">
              <a:buAutoNum type="arabicPeriod"/>
            </a:pPr>
            <a:r>
              <a:rPr lang="es-CR" sz="2400" dirty="0" smtClean="0"/>
              <a:t>Elección </a:t>
            </a:r>
            <a:r>
              <a:rPr lang="es-CR" sz="2400" dirty="0"/>
              <a:t>de la medida de asociación</a:t>
            </a:r>
          </a:p>
          <a:p>
            <a:pPr marL="514350" indent="-514350">
              <a:buAutoNum type="arabicPeriod"/>
            </a:pPr>
            <a:r>
              <a:rPr lang="es-CR" sz="2400" dirty="0"/>
              <a:t>Elección de la técnica </a:t>
            </a:r>
            <a:r>
              <a:rPr lang="es-CR" sz="2400" dirty="0" err="1"/>
              <a:t>Cluster</a:t>
            </a:r>
            <a:endParaRPr lang="es-CR" sz="2400" dirty="0"/>
          </a:p>
          <a:p>
            <a:pPr marL="514350" indent="-514350">
              <a:buAutoNum type="arabicPeriod"/>
            </a:pPr>
            <a:r>
              <a:rPr lang="es-CR" sz="2400" dirty="0"/>
              <a:t>Validación de los </a:t>
            </a:r>
            <a:r>
              <a:rPr lang="es-CR" sz="2400" dirty="0" smtClean="0"/>
              <a:t>resultados</a:t>
            </a:r>
          </a:p>
          <a:p>
            <a:pPr marL="514350" indent="-514350">
              <a:buAutoNum type="arabicPeriod"/>
            </a:pPr>
            <a:r>
              <a:rPr lang="es-CR" sz="2400" dirty="0" smtClean="0"/>
              <a:t>Calidad de los </a:t>
            </a:r>
            <a:r>
              <a:rPr lang="es-CR" sz="2400" dirty="0" err="1" smtClean="0"/>
              <a:t>cluster</a:t>
            </a:r>
            <a:endParaRPr lang="es-CR" sz="2400" dirty="0" smtClean="0"/>
          </a:p>
          <a:p>
            <a:pPr marL="514350" indent="-514350">
              <a:buAutoNum type="arabicPeriod"/>
            </a:pPr>
            <a:r>
              <a:rPr lang="es-CR" sz="2400" dirty="0" smtClean="0"/>
              <a:t>Perfil y segmentar los </a:t>
            </a:r>
            <a:r>
              <a:rPr lang="es-CR" sz="2400" dirty="0" err="1" smtClean="0"/>
              <a:t>cluster</a:t>
            </a:r>
            <a:endParaRPr lang="es-CR" sz="2400" dirty="0" smtClean="0"/>
          </a:p>
          <a:p>
            <a:pPr marL="514350" indent="-514350">
              <a:buAutoNum type="arabicPeriod"/>
            </a:pPr>
            <a:r>
              <a:rPr lang="es-CR" sz="2400" dirty="0" smtClean="0"/>
              <a:t>Conclusión del análisis. </a:t>
            </a:r>
          </a:p>
        </p:txBody>
      </p:sp>
      <p:pic>
        <p:nvPicPr>
          <p:cNvPr id="65538" name="Picture 2" descr="Image result for etap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0172" y="2276872"/>
            <a:ext cx="2906688" cy="1937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65540" name="Picture 4" descr="Image result for etap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869160"/>
            <a:ext cx="3846240" cy="170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301571"/>
      </p:ext>
    </p:extLst>
  </p:cSld>
  <p:clrMapOvr>
    <a:masterClrMapping/>
  </p:clrMapOvr>
  <p:transition spd="slow">
    <p:wip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Calidad de los </a:t>
            </a:r>
            <a:r>
              <a:rPr lang="es-CR" dirty="0" err="1" smtClean="0"/>
              <a:t>clusters</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El </a:t>
            </a:r>
            <a:r>
              <a:rPr lang="es-CR" dirty="0" err="1" smtClean="0"/>
              <a:t>heatmap</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Otros puntos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10</a:t>
            </a:r>
            <a:endParaRPr lang="es-CR" dirty="0"/>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11</a:t>
            </a:r>
            <a:endParaRPr lang="es-CR" dirty="0"/>
          </a:p>
        </p:txBody>
      </p:sp>
      <p:sp>
        <p:nvSpPr>
          <p:cNvPr id="13" name="12 Rectángulo redondeado"/>
          <p:cNvSpPr/>
          <p:nvPr/>
        </p:nvSpPr>
        <p:spPr>
          <a:xfrm>
            <a:off x="1504348" y="5397910"/>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Perfiles o segmentación</a:t>
            </a:r>
            <a:endParaRPr lang="es-CR" dirty="0"/>
          </a:p>
        </p:txBody>
      </p:sp>
      <p:sp>
        <p:nvSpPr>
          <p:cNvPr id="15" name="14 Elipse"/>
          <p:cNvSpPr/>
          <p:nvPr/>
        </p:nvSpPr>
        <p:spPr>
          <a:xfrm>
            <a:off x="5003414" y="5336460"/>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12</a:t>
            </a:r>
            <a:endParaRPr lang="es-CR" dirty="0"/>
          </a:p>
        </p:txBody>
      </p:sp>
      <p:sp>
        <p:nvSpPr>
          <p:cNvPr id="16" name="15 Rectángulo redondeado"/>
          <p:cNvSpPr/>
          <p:nvPr/>
        </p:nvSpPr>
        <p:spPr>
          <a:xfrm>
            <a:off x="6153777" y="5397909"/>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Limitaciones del </a:t>
            </a:r>
            <a:r>
              <a:rPr lang="es-CR" dirty="0" err="1"/>
              <a:t>clustering</a:t>
            </a:r>
            <a:endParaRPr lang="es-CR" dirty="0"/>
          </a:p>
        </p:txBody>
      </p:sp>
      <p:sp>
        <p:nvSpPr>
          <p:cNvPr id="17"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del análisis de </a:t>
            </a:r>
            <a:r>
              <a:rPr lang="es-CR" dirty="0" err="1"/>
              <a:t>Clusters</a:t>
            </a:r>
            <a:endParaRPr lang="es-CR" dirty="0"/>
          </a:p>
        </p:txBody>
      </p:sp>
    </p:spTree>
    <p:extLst>
      <p:ext uri="{BB962C8B-B14F-4D97-AF65-F5344CB8AC3E}">
        <p14:creationId xmlns:p14="http://schemas.microsoft.com/office/powerpoint/2010/main" val="3494145648"/>
      </p:ext>
    </p:extLst>
  </p:cSld>
  <p:clrMapOvr>
    <a:masterClrMapping/>
  </p:clrMapOvr>
  <p:transition spd="slow">
    <p:wip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9392" y="58614"/>
            <a:ext cx="8928992" cy="850106"/>
          </a:xfrm>
        </p:spPr>
        <p:txBody>
          <a:bodyPr/>
          <a:lstStyle/>
          <a:p>
            <a:r>
              <a:rPr lang="es-CR" dirty="0" smtClean="0"/>
              <a:t>Limitaciones del </a:t>
            </a:r>
            <a:r>
              <a:rPr lang="es-CR" dirty="0" err="1" smtClean="0"/>
              <a:t>clustering</a:t>
            </a:r>
            <a:endParaRPr lang="es-CR" dirty="0"/>
          </a:p>
        </p:txBody>
      </p:sp>
      <p:sp>
        <p:nvSpPr>
          <p:cNvPr id="3" name="2 Marcador de contenido"/>
          <p:cNvSpPr>
            <a:spLocks noGrp="1"/>
          </p:cNvSpPr>
          <p:nvPr>
            <p:ph idx="1"/>
          </p:nvPr>
        </p:nvSpPr>
        <p:spPr>
          <a:xfrm>
            <a:off x="67989" y="908720"/>
            <a:ext cx="7312323" cy="5904656"/>
          </a:xfrm>
        </p:spPr>
        <p:txBody>
          <a:bodyPr>
            <a:noAutofit/>
          </a:bodyPr>
          <a:lstStyle/>
          <a:p>
            <a:pPr marL="0" indent="0" algn="just">
              <a:buNone/>
            </a:pPr>
            <a:r>
              <a:rPr lang="es-CR" sz="2000" dirty="0"/>
              <a:t>El </a:t>
            </a:r>
            <a:r>
              <a:rPr lang="es-CR" sz="2000" i="1" dirty="0" err="1"/>
              <a:t>clustering</a:t>
            </a:r>
            <a:r>
              <a:rPr lang="es-CR" sz="2000" dirty="0"/>
              <a:t> puede ser una herramienta muy útil para encontrar agrupaciones en los datos, sobre todo a medida que el volumen de los mismos aumenta. Sin embargo, es importante recordar algunas de sus limitaciones o problemas que pueden surgir al aplicarlo</a:t>
            </a:r>
            <a:r>
              <a:rPr lang="es-CR" sz="2000" dirty="0" smtClean="0"/>
              <a:t>.</a:t>
            </a:r>
          </a:p>
          <a:p>
            <a:pPr marL="0" indent="0" algn="just">
              <a:buNone/>
            </a:pPr>
            <a:endParaRPr lang="es-CR" sz="2000" dirty="0"/>
          </a:p>
          <a:p>
            <a:pPr marL="0" indent="0" algn="just">
              <a:buNone/>
            </a:pPr>
            <a:r>
              <a:rPr lang="es-CR" sz="2000" b="1" dirty="0"/>
              <a:t>Pequeñas decisiones pueden tener grandes consecuencias:</a:t>
            </a:r>
            <a:r>
              <a:rPr lang="es-CR" sz="2000" dirty="0"/>
              <a:t> A la hora de utilizar los métodos de </a:t>
            </a:r>
            <a:r>
              <a:rPr lang="es-CR" sz="2000" i="1" dirty="0" err="1"/>
              <a:t>clustering</a:t>
            </a:r>
            <a:r>
              <a:rPr lang="es-CR" sz="2000" dirty="0"/>
              <a:t> se tienen que tomar decisiones que influyen en gran medida en los resultados obtenidos. No existe una única respuesta correcta, por lo que en la práctica se prueban diferentes opciones</a:t>
            </a:r>
            <a:r>
              <a:rPr lang="es-CR" sz="2000" dirty="0" smtClean="0"/>
              <a:t>.</a:t>
            </a:r>
          </a:p>
          <a:p>
            <a:pPr marL="0" indent="0" algn="just">
              <a:buNone/>
            </a:pPr>
            <a:endParaRPr lang="es-CR" sz="2000" dirty="0"/>
          </a:p>
          <a:p>
            <a:pPr lvl="1" algn="just"/>
            <a:r>
              <a:rPr lang="es-CR" sz="2000" dirty="0"/>
              <a:t>Escalado y centrado de las variables</a:t>
            </a:r>
          </a:p>
          <a:p>
            <a:pPr lvl="1" algn="just"/>
            <a:r>
              <a:rPr lang="es-CR" sz="2000" dirty="0"/>
              <a:t>Qué medida de distancia/similitud emplear</a:t>
            </a:r>
          </a:p>
          <a:p>
            <a:pPr lvl="1" algn="just"/>
            <a:r>
              <a:rPr lang="es-CR" sz="2000" dirty="0"/>
              <a:t>Número de </a:t>
            </a:r>
            <a:r>
              <a:rPr lang="es-CR" sz="2000" i="1" dirty="0" err="1"/>
              <a:t>clusters</a:t>
            </a:r>
            <a:endParaRPr lang="es-CR" sz="2000" dirty="0"/>
          </a:p>
          <a:p>
            <a:pPr lvl="1" algn="just"/>
            <a:r>
              <a:rPr lang="es-CR" sz="2000" dirty="0"/>
              <a:t>Tipo de </a:t>
            </a:r>
            <a:r>
              <a:rPr lang="es-CR" sz="2000" i="1" dirty="0" err="1"/>
              <a:t>linkage</a:t>
            </a:r>
            <a:r>
              <a:rPr lang="es-CR" sz="2000" dirty="0"/>
              <a:t> empleado en </a:t>
            </a:r>
            <a:r>
              <a:rPr lang="es-CR" sz="2000" i="1" dirty="0" err="1"/>
              <a:t>hierarchical</a:t>
            </a:r>
            <a:r>
              <a:rPr lang="es-CR" sz="2000" i="1" dirty="0"/>
              <a:t> </a:t>
            </a:r>
            <a:r>
              <a:rPr lang="es-CR" sz="2000" i="1" dirty="0" err="1"/>
              <a:t>clustering</a:t>
            </a:r>
            <a:endParaRPr lang="es-CR" sz="2000" dirty="0"/>
          </a:p>
          <a:p>
            <a:pPr lvl="1" algn="just"/>
            <a:r>
              <a:rPr lang="es-CR" sz="2000" dirty="0"/>
              <a:t>A que altura establecer el corte de un </a:t>
            </a:r>
            <a:r>
              <a:rPr lang="es-CR" sz="2000" dirty="0" err="1" smtClean="0"/>
              <a:t>dendrograma</a:t>
            </a:r>
            <a:endParaRPr lang="es-CR" sz="2000" dirty="0"/>
          </a:p>
        </p:txBody>
      </p:sp>
      <p:sp>
        <p:nvSpPr>
          <p:cNvPr id="4" name="AutoShape 2" descr="Image result for limitations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66564" name="Picture 4" descr="Related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170" t="4527" r="14557"/>
          <a:stretch/>
        </p:blipFill>
        <p:spPr bwMode="auto">
          <a:xfrm>
            <a:off x="7664820" y="1268760"/>
            <a:ext cx="1269265" cy="182850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limitations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8" descr="Image result for limitations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66570" name="Picture 10"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548" y="4365104"/>
            <a:ext cx="1382652"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016695"/>
      </p:ext>
    </p:extLst>
  </p:cSld>
  <p:clrMapOvr>
    <a:masterClrMapping/>
  </p:clrMapOvr>
  <p:transition spd="slow">
    <p:wip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196752"/>
            <a:ext cx="8373616" cy="5472608"/>
          </a:xfrm>
        </p:spPr>
        <p:txBody>
          <a:bodyPr>
            <a:noAutofit/>
          </a:bodyPr>
          <a:lstStyle/>
          <a:p>
            <a:pPr marL="0" indent="0" algn="just">
              <a:buNone/>
            </a:pPr>
            <a:r>
              <a:rPr lang="es-CR" sz="2400" b="1" dirty="0"/>
              <a:t>Validación de los </a:t>
            </a:r>
            <a:r>
              <a:rPr lang="es-CR" sz="2400" b="1" dirty="0" err="1"/>
              <a:t>clusters</a:t>
            </a:r>
            <a:r>
              <a:rPr lang="es-CR" sz="2400" b="1" dirty="0"/>
              <a:t> obtenidos:</a:t>
            </a:r>
            <a:r>
              <a:rPr lang="es-CR" sz="2400" dirty="0"/>
              <a:t> No es fácil comprobar la validez de los resultados ya que en la mayoría de escenarios se desconoce la verdadera agrupación.</a:t>
            </a:r>
          </a:p>
          <a:p>
            <a:pPr marL="0" indent="0" algn="just">
              <a:buNone/>
            </a:pPr>
            <a:r>
              <a:rPr lang="es-CR" sz="2400" b="1" dirty="0"/>
              <a:t>Falta de robustez:</a:t>
            </a:r>
            <a:r>
              <a:rPr lang="es-CR" sz="2400" dirty="0"/>
              <a:t> Los métodos de </a:t>
            </a:r>
            <a:r>
              <a:rPr lang="es-CR" sz="2400" i="1" dirty="0"/>
              <a:t>K-</a:t>
            </a:r>
            <a:r>
              <a:rPr lang="es-CR" sz="2400" i="1" dirty="0" err="1"/>
              <a:t>means</a:t>
            </a:r>
            <a:r>
              <a:rPr lang="es-CR" sz="2400" i="1" dirty="0"/>
              <a:t>-</a:t>
            </a:r>
            <a:r>
              <a:rPr lang="es-CR" sz="2400" i="1" dirty="0" err="1"/>
              <a:t>clustering</a:t>
            </a:r>
            <a:r>
              <a:rPr lang="es-CR" sz="2400" dirty="0"/>
              <a:t> e </a:t>
            </a:r>
            <a:r>
              <a:rPr lang="es-CR" sz="2400" i="1" dirty="0" err="1"/>
              <a:t>hierarchical</a:t>
            </a:r>
            <a:r>
              <a:rPr lang="es-CR" sz="2400" i="1" dirty="0"/>
              <a:t> </a:t>
            </a:r>
            <a:r>
              <a:rPr lang="es-CR" sz="2400" i="1" dirty="0" err="1"/>
              <a:t>clustering</a:t>
            </a:r>
            <a:r>
              <a:rPr lang="es-CR" sz="2400" dirty="0"/>
              <a:t> asignan obligatoriamente cada observación a un grupo. Si existe en la muestra algún </a:t>
            </a:r>
            <a:r>
              <a:rPr lang="es-CR" sz="2400" i="1" dirty="0" err="1"/>
              <a:t>outlier</a:t>
            </a:r>
            <a:r>
              <a:rPr lang="es-CR" sz="2400" dirty="0"/>
              <a:t>, a pesar de que realmente no pertenezca a ningún grupo, el algoritmo lo asignará a uno de ellos provocando una distorsión significativa del </a:t>
            </a:r>
            <a:r>
              <a:rPr lang="es-CR" sz="2400" i="1" dirty="0" err="1"/>
              <a:t>cluster</a:t>
            </a:r>
            <a:r>
              <a:rPr lang="es-CR" sz="2400" dirty="0"/>
              <a:t> en cuestión. Algunas alternativas son </a:t>
            </a:r>
            <a:r>
              <a:rPr lang="es-CR" sz="2400" i="1" dirty="0"/>
              <a:t>k-</a:t>
            </a:r>
            <a:r>
              <a:rPr lang="es-CR" sz="2400" i="1" dirty="0" err="1"/>
              <a:t>medoids</a:t>
            </a:r>
            <a:r>
              <a:rPr lang="es-CR" sz="2400" dirty="0"/>
              <a:t> y </a:t>
            </a:r>
            <a:r>
              <a:rPr lang="es-CR" sz="2400" i="1" dirty="0"/>
              <a:t>DBSCAN</a:t>
            </a:r>
            <a:r>
              <a:rPr lang="es-CR" sz="2400" dirty="0"/>
              <a:t>.</a:t>
            </a:r>
          </a:p>
          <a:p>
            <a:pPr marL="0" indent="0" algn="just">
              <a:buNone/>
            </a:pPr>
            <a:r>
              <a:rPr lang="es-CR" sz="2400" dirty="0"/>
              <a:t>La naturaleza del algoritmo de </a:t>
            </a:r>
            <a:r>
              <a:rPr lang="es-CR" sz="2400" i="1" dirty="0" err="1"/>
              <a:t>hierarchical</a:t>
            </a:r>
            <a:r>
              <a:rPr lang="es-CR" sz="2400" i="1" dirty="0"/>
              <a:t> </a:t>
            </a:r>
            <a:r>
              <a:rPr lang="es-CR" sz="2400" i="1" dirty="0" err="1"/>
              <a:t>clustering</a:t>
            </a:r>
            <a:r>
              <a:rPr lang="es-CR" sz="2400" dirty="0"/>
              <a:t> conlleva que, si se realiza una mala división en los pasos iniciales, no se pueda corregir en los pasos siguientes. </a:t>
            </a:r>
          </a:p>
        </p:txBody>
      </p:sp>
      <p:sp>
        <p:nvSpPr>
          <p:cNvPr id="4" name="1 Título"/>
          <p:cNvSpPr>
            <a:spLocks noGrp="1"/>
          </p:cNvSpPr>
          <p:nvPr>
            <p:ph type="title"/>
          </p:nvPr>
        </p:nvSpPr>
        <p:spPr>
          <a:xfrm>
            <a:off x="109392" y="58614"/>
            <a:ext cx="8928992" cy="850106"/>
          </a:xfrm>
        </p:spPr>
        <p:txBody>
          <a:bodyPr/>
          <a:lstStyle/>
          <a:p>
            <a:r>
              <a:rPr lang="es-CR" dirty="0" smtClean="0"/>
              <a:t>Limitaciones del </a:t>
            </a:r>
            <a:r>
              <a:rPr lang="es-CR" dirty="0" err="1" smtClean="0"/>
              <a:t>clustering</a:t>
            </a:r>
            <a:endParaRPr lang="es-CR" dirty="0"/>
          </a:p>
        </p:txBody>
      </p:sp>
    </p:spTree>
    <p:extLst>
      <p:ext uri="{BB962C8B-B14F-4D97-AF65-F5344CB8AC3E}">
        <p14:creationId xmlns:p14="http://schemas.microsoft.com/office/powerpoint/2010/main" val="1996554081"/>
      </p:ext>
    </p:extLst>
  </p:cSld>
  <p:clrMapOvr>
    <a:masterClrMapping/>
  </p:clrMapOvr>
  <p:transition spd="slow">
    <p:wip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710952"/>
          </a:xfrm>
        </p:spPr>
        <p:txBody>
          <a:bodyPr>
            <a:normAutofit fontScale="90000"/>
          </a:bodyPr>
          <a:lstStyle/>
          <a:p>
            <a:r>
              <a:rPr lang="es-CR" dirty="0" smtClean="0"/>
              <a:t>Conclusión: consulta de enlaces</a:t>
            </a:r>
            <a:endParaRPr lang="es-CR" dirty="0"/>
          </a:p>
        </p:txBody>
      </p:sp>
      <p:sp>
        <p:nvSpPr>
          <p:cNvPr id="4" name="Rectangle 1"/>
          <p:cNvSpPr>
            <a:spLocks noGrp="1" noChangeArrowheads="1"/>
          </p:cNvSpPr>
          <p:nvPr>
            <p:ph idx="1"/>
          </p:nvPr>
        </p:nvSpPr>
        <p:spPr bwMode="auto">
          <a:xfrm>
            <a:off x="251520" y="1700808"/>
            <a:ext cx="8640960"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2"/>
              </a:rPr>
              <a:t>https://rpubs.com/Joaquin_AR/310338</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3"/>
              </a:rPr>
              <a:t>https://rpubs.com/rdelgado/399475</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4"/>
              </a:rPr>
              <a:t>http://www.estadistica.net/Master-Econometria/Analisis_Cluster.pdf</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5"/>
              </a:rPr>
              <a:t>https://www.datanovia.com/en/blog/types-of-clustering-methods-overview-and-quick-start-r-code/</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6"/>
              </a:rPr>
              <a:t>https://uc-r.github.io/kmeans_clustering</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7"/>
              </a:rPr>
              <a:t>https://www.kaggle.com/hendraherviawan/customer-segmentation-using-rfm-analysis-r</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8"/>
              </a:rPr>
              <a:t>https://rpubs.com/vermaph/395036</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9"/>
              </a:rPr>
              <a:t>https://www.r-bloggers.com/customer-segmentation-part-1-k-means-clustering/</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0"/>
              </a:rPr>
              <a:t>https://inseaddataanalytics.github.io/INSEADAnalytics/CourseSessions/Sessions45/ClusterAnalysisReading.html</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1"/>
              </a:rPr>
              <a:t>https://towardsdatascience.com/how-to-cluster-your-customer-data-with-r-code-examples-6c7e4aa6c5b1</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2"/>
              </a:rPr>
              <a:t>https://analyzecore.com/2015/02/16/customer-segmentation-lifecycle-grids-with-r/</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3"/>
              </a:rPr>
              <a:t>http://www.rpubs.com/swapnilkura/ClusterAnalysis</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4"/>
              </a:rPr>
              <a:t>https://rpubs.com/williamsurles/310847</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5"/>
              </a:rPr>
              <a:t>https://rpubs.com/Damilolah/clustering</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6"/>
              </a:rPr>
              <a:t>https://rpubs.com/shirokaner/320218</a:t>
            </a:r>
            <a:r>
              <a:rPr kumimoji="0" lang="es-CR" altLang="es-CR" sz="1600" b="0" i="0" u="none" strike="noStrike" cap="none" normalizeH="0" baseline="0" dirty="0" smtClean="0">
                <a:ln>
                  <a:noFill/>
                </a:ln>
                <a:solidFill>
                  <a:srgbClr val="222222"/>
                </a:solidFill>
                <a:effectLst/>
                <a:cs typeface="Arial" panose="020B0604020202020204" pitchFamily="34" charset="0"/>
              </a:rPr>
              <a:t> </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7"/>
              </a:rPr>
              <a:t>http://www.sthda.com/english/wiki/print.php?id=234</a:t>
            </a:r>
            <a:endParaRPr kumimoji="0" lang="es-CR" altLang="es-CR"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R" altLang="es-CR" sz="1600" b="0" i="0" u="none" strike="noStrike" cap="none" normalizeH="0" baseline="0" dirty="0" smtClean="0">
                <a:ln>
                  <a:noFill/>
                </a:ln>
                <a:solidFill>
                  <a:srgbClr val="1155CC"/>
                </a:solidFill>
                <a:effectLst/>
                <a:cs typeface="Arial" panose="020B0604020202020204" pitchFamily="34" charset="0"/>
                <a:hlinkClick r:id="rId18"/>
              </a:rPr>
              <a:t>http://girke.bioinformatics.ucr.edu/GEN242/pages/mydoc/Rclustering.html</a:t>
            </a:r>
            <a:endParaRPr kumimoji="0" lang="es-CR" altLang="es-CR" sz="1600" b="0" i="0" u="none" strike="noStrike" cap="none" normalizeH="0" baseline="0" dirty="0" smtClean="0">
              <a:ln>
                <a:noFill/>
              </a:ln>
              <a:solidFill>
                <a:schemeClr val="tx1"/>
              </a:solidFill>
              <a:effectLst/>
            </a:endParaRPr>
          </a:p>
        </p:txBody>
      </p:sp>
      <p:sp>
        <p:nvSpPr>
          <p:cNvPr id="5" name="CuadroTexto 4"/>
          <p:cNvSpPr txBox="1"/>
          <p:nvPr/>
        </p:nvSpPr>
        <p:spPr>
          <a:xfrm>
            <a:off x="313184" y="869811"/>
            <a:ext cx="8363272" cy="830997"/>
          </a:xfrm>
          <a:prstGeom prst="rect">
            <a:avLst/>
          </a:prstGeom>
          <a:noFill/>
        </p:spPr>
        <p:txBody>
          <a:bodyPr wrap="square" rtlCol="0">
            <a:spAutoFit/>
          </a:bodyPr>
          <a:lstStyle/>
          <a:p>
            <a:r>
              <a:rPr lang="es-CR" sz="2400" dirty="0" smtClean="0"/>
              <a:t>Para ampliar el </a:t>
            </a:r>
            <a:r>
              <a:rPr lang="es-CR" sz="2400" dirty="0" err="1" smtClean="0"/>
              <a:t>tempa</a:t>
            </a:r>
            <a:r>
              <a:rPr lang="es-CR" sz="2400" dirty="0" smtClean="0"/>
              <a:t> del </a:t>
            </a:r>
            <a:r>
              <a:rPr lang="es-CR" sz="2400" dirty="0" err="1" smtClean="0"/>
              <a:t>Cluster</a:t>
            </a:r>
            <a:r>
              <a:rPr lang="es-CR" sz="2400" dirty="0" smtClean="0"/>
              <a:t> </a:t>
            </a:r>
            <a:r>
              <a:rPr lang="es-CR" sz="2400" dirty="0" err="1" smtClean="0"/>
              <a:t>Analysis</a:t>
            </a:r>
            <a:r>
              <a:rPr lang="es-CR" sz="2400" dirty="0" smtClean="0"/>
              <a:t>, pueden consultar los siguientes enlaces:</a:t>
            </a:r>
            <a:endParaRPr lang="es-CR" sz="2400" dirty="0"/>
          </a:p>
        </p:txBody>
      </p:sp>
    </p:spTree>
    <p:extLst>
      <p:ext uri="{BB962C8B-B14F-4D97-AF65-F5344CB8AC3E}">
        <p14:creationId xmlns:p14="http://schemas.microsoft.com/office/powerpoint/2010/main" val="2722593309"/>
      </p:ext>
    </p:extLst>
  </p:cSld>
  <p:clrMapOvr>
    <a:masterClrMapping/>
  </p:clrMapOvr>
  <p:transition spd="slow">
    <p:wip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53752"/>
            <a:ext cx="8229600" cy="710952"/>
          </a:xfrm>
        </p:spPr>
        <p:txBody>
          <a:bodyPr>
            <a:normAutofit fontScale="90000"/>
          </a:bodyPr>
          <a:lstStyle/>
          <a:p>
            <a:r>
              <a:rPr lang="es-CR" dirty="0"/>
              <a:t>Conclusión: consulta de </a:t>
            </a:r>
            <a:r>
              <a:rPr lang="es-CR" dirty="0" smtClean="0"/>
              <a:t>libros</a:t>
            </a:r>
            <a:endParaRPr lang="es-CR" dirty="0"/>
          </a:p>
        </p:txBody>
      </p:sp>
      <p:sp>
        <p:nvSpPr>
          <p:cNvPr id="5" name="CuadroTexto 4"/>
          <p:cNvSpPr txBox="1"/>
          <p:nvPr/>
        </p:nvSpPr>
        <p:spPr>
          <a:xfrm>
            <a:off x="323528" y="980728"/>
            <a:ext cx="8363272" cy="461665"/>
          </a:xfrm>
          <a:prstGeom prst="rect">
            <a:avLst/>
          </a:prstGeom>
          <a:noFill/>
        </p:spPr>
        <p:txBody>
          <a:bodyPr wrap="square" rtlCol="0">
            <a:spAutoFit/>
          </a:bodyPr>
          <a:lstStyle/>
          <a:p>
            <a:r>
              <a:rPr lang="es-CR" sz="2400" dirty="0" smtClean="0"/>
              <a:t>Se recomienda la siguiente bibliografía:</a:t>
            </a:r>
            <a:endParaRPr lang="es-CR" sz="2400" dirty="0"/>
          </a:p>
        </p:txBody>
      </p:sp>
      <p:pic>
        <p:nvPicPr>
          <p:cNvPr id="59394" name="Picture 2" descr="Resultado de imagen para cluster analysis in r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60848"/>
            <a:ext cx="3322712" cy="4052392"/>
          </a:xfrm>
          <a:prstGeom prst="rect">
            <a:avLst/>
          </a:prstGeom>
          <a:noFill/>
          <a:extLst>
            <a:ext uri="{909E8E84-426E-40DD-AFC4-6F175D3DCCD1}">
              <a14:hiddenFill xmlns:a14="http://schemas.microsoft.com/office/drawing/2010/main">
                <a:solidFill>
                  <a:srgbClr val="FFFFFF"/>
                </a:solidFill>
              </a14:hiddenFill>
            </a:ext>
          </a:extLst>
        </p:spPr>
      </p:pic>
      <p:pic>
        <p:nvPicPr>
          <p:cNvPr id="59396" name="Picture 4" descr="Resultado de imagen para cluster analysis in r boo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4362" y="2060848"/>
            <a:ext cx="3282438" cy="4052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95730"/>
      </p:ext>
    </p:extLst>
  </p:cSld>
  <p:clrMapOvr>
    <a:masterClrMapping/>
  </p:clrMapOvr>
  <p:transition spd="slow">
    <p:wip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1196752"/>
            <a:ext cx="6624736" cy="5544616"/>
          </a:xfrm>
        </p:spPr>
        <p:txBody>
          <a:bodyPr>
            <a:normAutofit/>
          </a:bodyPr>
          <a:lstStyle/>
          <a:p>
            <a:pPr algn="just"/>
            <a:r>
              <a:rPr lang="es-CR" sz="2400" dirty="0" smtClean="0"/>
              <a:t>Se presentó la técnica de agrupamiento (</a:t>
            </a:r>
            <a:r>
              <a:rPr lang="es-CR" sz="2400" dirty="0" err="1" smtClean="0"/>
              <a:t>Cluster</a:t>
            </a:r>
            <a:r>
              <a:rPr lang="es-CR" sz="2400" dirty="0" smtClean="0"/>
              <a:t>), como una forma de analizar el agrupamiento en las unidades de estudio.</a:t>
            </a:r>
          </a:p>
          <a:p>
            <a:pPr algn="just"/>
            <a:endParaRPr lang="es-CR" sz="2400" dirty="0"/>
          </a:p>
          <a:p>
            <a:pPr algn="just"/>
            <a:r>
              <a:rPr lang="es-CR" sz="2400" dirty="0" smtClean="0"/>
              <a:t>Además de la importancia de seleccionar un método de análisis y su respectiva distancia, es importante determinar un posible número de </a:t>
            </a:r>
            <a:r>
              <a:rPr lang="es-CR" sz="2400" dirty="0" err="1" smtClean="0"/>
              <a:t>cluster</a:t>
            </a:r>
            <a:r>
              <a:rPr lang="es-CR" sz="2400" dirty="0" smtClean="0"/>
              <a:t>.</a:t>
            </a:r>
          </a:p>
          <a:p>
            <a:pPr algn="just"/>
            <a:endParaRPr lang="es-CR" sz="2400" dirty="0"/>
          </a:p>
          <a:p>
            <a:pPr algn="just"/>
            <a:r>
              <a:rPr lang="es-CR" sz="2400" dirty="0" smtClean="0"/>
              <a:t>Es importante analizar la validez y calidad de los </a:t>
            </a:r>
            <a:r>
              <a:rPr lang="es-CR" sz="2400" dirty="0" err="1" smtClean="0"/>
              <a:t>cluster</a:t>
            </a:r>
            <a:r>
              <a:rPr lang="es-CR" sz="2400" dirty="0" smtClean="0"/>
              <a:t>, pero la esencia de los resultados está en poder </a:t>
            </a:r>
            <a:r>
              <a:rPr lang="es-CR" sz="2400" dirty="0" err="1" smtClean="0"/>
              <a:t>resumin</a:t>
            </a:r>
            <a:r>
              <a:rPr lang="es-CR" sz="2400" dirty="0" smtClean="0"/>
              <a:t>, perfil o segmentar el contenido de los </a:t>
            </a:r>
            <a:r>
              <a:rPr lang="es-CR" sz="2400" dirty="0" err="1" smtClean="0"/>
              <a:t>clusters</a:t>
            </a:r>
            <a:r>
              <a:rPr lang="es-CR" sz="2400" dirty="0"/>
              <a:t>.</a:t>
            </a:r>
          </a:p>
        </p:txBody>
      </p:sp>
      <p:sp>
        <p:nvSpPr>
          <p:cNvPr id="4" name="Título 1"/>
          <p:cNvSpPr>
            <a:spLocks noGrp="1"/>
          </p:cNvSpPr>
          <p:nvPr>
            <p:ph type="title"/>
          </p:nvPr>
        </p:nvSpPr>
        <p:spPr>
          <a:xfrm>
            <a:off x="457200" y="53752"/>
            <a:ext cx="8229600" cy="710952"/>
          </a:xfrm>
        </p:spPr>
        <p:txBody>
          <a:bodyPr>
            <a:normAutofit fontScale="90000"/>
          </a:bodyPr>
          <a:lstStyle/>
          <a:p>
            <a:r>
              <a:rPr lang="es-CR" dirty="0" smtClean="0"/>
              <a:t>Conclusión</a:t>
            </a:r>
            <a:endParaRPr lang="es-CR" dirty="0"/>
          </a:p>
        </p:txBody>
      </p:sp>
      <p:pic>
        <p:nvPicPr>
          <p:cNvPr id="54274" name="Picture 2" descr="Image result for conclusi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312" y="1916832"/>
            <a:ext cx="1546870" cy="1553776"/>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Image result for conclusi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950249"/>
            <a:ext cx="22669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15408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908720"/>
            <a:ext cx="7560840" cy="5832648"/>
          </a:xfrm>
        </p:spPr>
        <p:txBody>
          <a:bodyPr>
            <a:noAutofit/>
          </a:bodyPr>
          <a:lstStyle/>
          <a:p>
            <a:pPr algn="just"/>
            <a:r>
              <a:rPr lang="es-MX" altLang="es-CR" sz="2200" dirty="0"/>
              <a:t>La selección de variables debe tomar en cuenta consideraciones teórico-conceptuales y </a:t>
            </a:r>
            <a:r>
              <a:rPr lang="es-MX" altLang="es-CR" sz="2200" dirty="0" smtClean="0"/>
              <a:t>prácticas. Debe </a:t>
            </a:r>
            <a:r>
              <a:rPr lang="es-MX" altLang="es-CR" sz="2200" dirty="0"/>
              <a:t>haber un racional que respalde el uso de las variables ya sea basado en teoría explícita, investigación pasada, o </a:t>
            </a:r>
            <a:r>
              <a:rPr lang="es-MX" altLang="es-CR" sz="2200" dirty="0" smtClean="0"/>
              <a:t>supuestos.</a:t>
            </a:r>
            <a:endParaRPr lang="es-MX" altLang="es-CR" sz="2200" dirty="0"/>
          </a:p>
          <a:p>
            <a:pPr marL="0" indent="0" algn="just">
              <a:buNone/>
            </a:pPr>
            <a:endParaRPr lang="es-MX" altLang="es-CR" sz="2200" dirty="0"/>
          </a:p>
          <a:p>
            <a:pPr algn="just"/>
            <a:r>
              <a:rPr lang="es-MX" altLang="es-CR" sz="2200" dirty="0"/>
              <a:t>Deben incluirse sólo las variables que caracterizan los objetos que van a ser agrupados y están relacionadas con los objetivos del análisis</a:t>
            </a:r>
            <a:r>
              <a:rPr lang="es-MX" altLang="es-CR" sz="2200" dirty="0" smtClean="0"/>
              <a:t>. No meter “basura” de más. La </a:t>
            </a:r>
            <a:r>
              <a:rPr lang="es-MX" altLang="es-CR" sz="2200" dirty="0"/>
              <a:t>inclusión de variables irrelevantes incrementa la posibilidad de tener valores </a:t>
            </a:r>
            <a:r>
              <a:rPr lang="es-MX" altLang="es-CR" sz="2200" dirty="0" smtClean="0"/>
              <a:t>extremos, o problemas en la determinación de resultados. </a:t>
            </a:r>
          </a:p>
          <a:p>
            <a:pPr algn="just"/>
            <a:endParaRPr lang="es-MX" altLang="es-CR" sz="2200" dirty="0"/>
          </a:p>
          <a:p>
            <a:pPr algn="just"/>
            <a:r>
              <a:rPr lang="es-MX" altLang="es-CR" sz="2200" dirty="0"/>
              <a:t>Se recomienda examinar los resultados y eliminar variables que no se diferencian entre diferentes </a:t>
            </a:r>
            <a:r>
              <a:rPr lang="es-MX" altLang="es-CR" sz="2200" dirty="0" err="1" smtClean="0"/>
              <a:t>clústers</a:t>
            </a:r>
            <a:r>
              <a:rPr lang="es-CR" altLang="es-CR" sz="2200" dirty="0" smtClean="0"/>
              <a:t>.</a:t>
            </a:r>
          </a:p>
          <a:p>
            <a:pPr algn="just"/>
            <a:endParaRPr lang="es-CR" altLang="es-CR" sz="2200" dirty="0"/>
          </a:p>
          <a:p>
            <a:pPr algn="just"/>
            <a:r>
              <a:rPr lang="es-MX" altLang="es-CR" sz="2200" dirty="0" smtClean="0"/>
              <a:t>También, se deben de tomar en cuenta ciertas restricciones…</a:t>
            </a:r>
            <a:endParaRPr lang="es-MX" altLang="es-CR" sz="2200" dirty="0"/>
          </a:p>
        </p:txBody>
      </p:sp>
      <p:sp>
        <p:nvSpPr>
          <p:cNvPr id="4"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pic>
        <p:nvPicPr>
          <p:cNvPr id="24578" name="Picture 2" descr="Image result for think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4674" y="1484784"/>
            <a:ext cx="1351822" cy="135182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think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458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8344" y="4221088"/>
            <a:ext cx="1296143"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553051"/>
      </p:ext>
    </p:extLst>
  </p:cSld>
  <p:clrMapOvr>
    <a:masterClrMapping/>
  </p:clrMapOvr>
  <p:transition spd="slow">
    <p:wip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2050" name="Picture 2" descr="Resultado de imagen para the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 y="0"/>
            <a:ext cx="91480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820138"/>
      </p:ext>
    </p:extLst>
  </p:cSld>
  <p:clrMapOvr>
    <a:masterClrMapping/>
  </p:clrMapOvr>
  <p:transition spd="slow">
    <p:wheel spokes="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980728"/>
            <a:ext cx="7344816" cy="5760640"/>
          </a:xfrm>
        </p:spPr>
        <p:txBody>
          <a:bodyPr>
            <a:normAutofit lnSpcReduction="10000"/>
          </a:bodyPr>
          <a:lstStyle/>
          <a:p>
            <a:pPr algn="just"/>
            <a:r>
              <a:rPr lang="es-MX" altLang="es-CR" sz="2200" dirty="0"/>
              <a:t>Este análisis no es una técnica inferencial sino descriptiva que busca cuantificar las características estructurales de una cantidad de </a:t>
            </a:r>
            <a:r>
              <a:rPr lang="es-MX" altLang="es-CR" sz="2200" dirty="0" smtClean="0"/>
              <a:t>individuos</a:t>
            </a:r>
          </a:p>
          <a:p>
            <a:pPr algn="just"/>
            <a:endParaRPr lang="es-MX" altLang="es-CR" sz="2200" dirty="0"/>
          </a:p>
          <a:p>
            <a:pPr algn="just"/>
            <a:r>
              <a:rPr lang="es-MX" altLang="es-CR" sz="2200" dirty="0"/>
              <a:t>No hay requerimientos de distribuciones (normalidad, homoscedasticidad, linealidad) pero la </a:t>
            </a:r>
            <a:r>
              <a:rPr lang="es-MX" altLang="es-CR" sz="2200" dirty="0" err="1"/>
              <a:t>multicolinealidad</a:t>
            </a:r>
            <a:r>
              <a:rPr lang="es-MX" altLang="es-CR" sz="2200" dirty="0"/>
              <a:t> puede afectar los </a:t>
            </a:r>
            <a:r>
              <a:rPr lang="es-MX" altLang="es-CR" sz="2200" dirty="0" smtClean="0"/>
              <a:t>resultados</a:t>
            </a:r>
            <a:r>
              <a:rPr lang="es-MX" altLang="es-CR" sz="2200" dirty="0"/>
              <a:t> </a:t>
            </a:r>
            <a:r>
              <a:rPr lang="es-MX" altLang="es-CR" sz="2200" dirty="0" smtClean="0"/>
              <a:t>(¿nos acordamos de este término?)</a:t>
            </a:r>
          </a:p>
          <a:p>
            <a:pPr algn="just"/>
            <a:endParaRPr lang="es-MX" altLang="es-CR" sz="2200" dirty="0"/>
          </a:p>
          <a:p>
            <a:pPr algn="just"/>
            <a:r>
              <a:rPr lang="es-MX" altLang="es-CR" sz="2200" dirty="0"/>
              <a:t>Debe darse énfasis a la representatividad de una muestra para poder generalizar a la población</a:t>
            </a:r>
            <a:r>
              <a:rPr lang="es-MX" altLang="es-CR" sz="2200" dirty="0" smtClean="0"/>
              <a:t>.</a:t>
            </a:r>
          </a:p>
          <a:p>
            <a:pPr algn="just"/>
            <a:endParaRPr lang="es-MX" altLang="es-CR" sz="2200" dirty="0"/>
          </a:p>
          <a:p>
            <a:pPr algn="just"/>
            <a:r>
              <a:rPr lang="es-MX" altLang="es-CR" sz="2200" dirty="0"/>
              <a:t>Según lo que se tome en cuenta para realizar la clasificación puede llegarse a obtener diferentes grupos (personas según clase social vs consumo de </a:t>
            </a:r>
            <a:r>
              <a:rPr lang="es-MX" altLang="es-CR" sz="2200" dirty="0" smtClean="0"/>
              <a:t>alcohol). Hay </a:t>
            </a:r>
            <a:r>
              <a:rPr lang="es-MX" altLang="es-CR" sz="2200" dirty="0"/>
              <a:t>clasificaciones más útiles que otras (libros clasificados por materias vs clasificación por el color de su portada</a:t>
            </a:r>
            <a:r>
              <a:rPr lang="es-MX" altLang="es-CR" sz="2200" dirty="0" smtClean="0"/>
              <a:t>).</a:t>
            </a:r>
            <a:endParaRPr lang="es-MX" altLang="es-CR" sz="2200" dirty="0"/>
          </a:p>
        </p:txBody>
      </p:sp>
      <p:sp>
        <p:nvSpPr>
          <p:cNvPr id="4"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pic>
        <p:nvPicPr>
          <p:cNvPr id="25602" name="Picture 2" descr="Image result for think ic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41" t="11038" r="9059" b="7913"/>
          <a:stretch/>
        </p:blipFill>
        <p:spPr bwMode="auto">
          <a:xfrm>
            <a:off x="7488832" y="1412776"/>
            <a:ext cx="1547664" cy="1520433"/>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think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3299" t="12876" r="16095" b="5216"/>
          <a:stretch/>
        </p:blipFill>
        <p:spPr bwMode="auto">
          <a:xfrm>
            <a:off x="7689453" y="4005064"/>
            <a:ext cx="1146421" cy="2048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261873"/>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980728"/>
            <a:ext cx="8856984" cy="4525963"/>
          </a:xfrm>
        </p:spPr>
        <p:txBody>
          <a:bodyPr>
            <a:normAutofit/>
          </a:bodyPr>
          <a:lstStyle/>
          <a:p>
            <a:r>
              <a:rPr lang="es-CR" sz="2200" dirty="0" smtClean="0"/>
              <a:t>Finalmente, siempre hay que tomar en cuenta los mismos tres aspectos que podrían influir fuertemente en el análisis de los datos:</a:t>
            </a:r>
          </a:p>
          <a:p>
            <a:pPr marL="857250" lvl="1" indent="-457200">
              <a:buFont typeface="+mj-lt"/>
              <a:buAutoNum type="arabicPeriod"/>
            </a:pPr>
            <a:r>
              <a:rPr lang="es-CR" sz="1800" dirty="0" smtClean="0"/>
              <a:t>Valores extremos</a:t>
            </a:r>
          </a:p>
          <a:p>
            <a:pPr marL="857250" lvl="1" indent="-457200">
              <a:buFont typeface="+mj-lt"/>
              <a:buAutoNum type="arabicPeriod"/>
            </a:pPr>
            <a:r>
              <a:rPr lang="es-CR" sz="1800" dirty="0" smtClean="0"/>
              <a:t>Medición de la similitud</a:t>
            </a:r>
          </a:p>
          <a:p>
            <a:pPr marL="857250" lvl="1" indent="-457200">
              <a:buFont typeface="+mj-lt"/>
              <a:buAutoNum type="arabicPeriod"/>
            </a:pPr>
            <a:r>
              <a:rPr lang="es-CR" sz="1800" dirty="0" smtClean="0"/>
              <a:t>Estandarización de los datos</a:t>
            </a:r>
            <a:endParaRPr lang="es-CR" sz="1800" dirty="0"/>
          </a:p>
        </p:txBody>
      </p:sp>
      <p:sp>
        <p:nvSpPr>
          <p:cNvPr id="4"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pic>
        <p:nvPicPr>
          <p:cNvPr id="18434" name="Picture 2" descr="Image result for data outli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212976"/>
            <a:ext cx="4248472" cy="347245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data outli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3091" y="3212975"/>
            <a:ext cx="3929389" cy="3472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448458"/>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Distancias - similitudes</a:t>
            </a:r>
            <a:endParaRPr lang="es-CR" dirty="0"/>
          </a:p>
        </p:txBody>
      </p:sp>
    </p:spTree>
    <p:extLst>
      <p:ext uri="{BB962C8B-B14F-4D97-AF65-F5344CB8AC3E}">
        <p14:creationId xmlns:p14="http://schemas.microsoft.com/office/powerpoint/2010/main" val="1275236612"/>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052736"/>
            <a:ext cx="8856984" cy="5073427"/>
          </a:xfrm>
        </p:spPr>
        <p:txBody>
          <a:bodyPr>
            <a:normAutofit/>
          </a:bodyPr>
          <a:lstStyle/>
          <a:p>
            <a:pPr marL="0" indent="0" algn="ctr">
              <a:buNone/>
            </a:pPr>
            <a:r>
              <a:rPr lang="es-CR" sz="2200" dirty="0" smtClean="0"/>
              <a:t>¡IMPORTANTE! </a:t>
            </a:r>
          </a:p>
          <a:p>
            <a:pPr marL="0" indent="0" algn="ctr">
              <a:buNone/>
            </a:pPr>
            <a:r>
              <a:rPr lang="es-CR" sz="2200" dirty="0" smtClean="0"/>
              <a:t>Antes trabajamos el concepto de reducción de variables, y por ende de acuerdo a las matriz de variancia y covariancia. Ahora trabajamos el concepto de distancia. Nos enfocamos más en los sujetos o individuos de estudio. </a:t>
            </a:r>
          </a:p>
        </p:txBody>
      </p:sp>
      <p:sp>
        <p:nvSpPr>
          <p:cNvPr id="4" name="1 Título"/>
          <p:cNvSpPr>
            <a:spLocks noGrp="1"/>
          </p:cNvSpPr>
          <p:nvPr>
            <p:ph type="title"/>
          </p:nvPr>
        </p:nvSpPr>
        <p:spPr>
          <a:xfrm>
            <a:off x="467544" y="58614"/>
            <a:ext cx="8229600" cy="778098"/>
          </a:xfrm>
        </p:spPr>
        <p:txBody>
          <a:bodyPr/>
          <a:lstStyle/>
          <a:p>
            <a:r>
              <a:rPr lang="es-CR" dirty="0" smtClean="0"/>
              <a:t>Distancias - similitudes</a:t>
            </a:r>
            <a:endParaRPr lang="es-CR" dirty="0"/>
          </a:p>
        </p:txBody>
      </p:sp>
      <p:pic>
        <p:nvPicPr>
          <p:cNvPr id="27650" name="Picture 2" descr="Image result for importante"/>
          <p:cNvPicPr>
            <a:picLocks noChangeAspect="1" noChangeArrowheads="1"/>
          </p:cNvPicPr>
          <p:nvPr/>
        </p:nvPicPr>
        <p:blipFill rotWithShape="1">
          <a:blip r:embed="rId2">
            <a:extLst>
              <a:ext uri="{28A0092B-C50C-407E-A947-70E740481C1C}">
                <a14:useLocalDpi xmlns:a14="http://schemas.microsoft.com/office/drawing/2010/main" val="0"/>
              </a:ext>
            </a:extLst>
          </a:blip>
          <a:srcRect l="5576" t="6590" r="4117" b="9754"/>
          <a:stretch/>
        </p:blipFill>
        <p:spPr bwMode="auto">
          <a:xfrm>
            <a:off x="467544" y="3283270"/>
            <a:ext cx="8352928" cy="297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0040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052736"/>
            <a:ext cx="8640960" cy="5544616"/>
          </a:xfrm>
        </p:spPr>
        <p:txBody>
          <a:bodyPr>
            <a:normAutofit/>
          </a:bodyPr>
          <a:lstStyle/>
          <a:p>
            <a:pPr marL="0" indent="0" algn="just">
              <a:buNone/>
            </a:pPr>
            <a:r>
              <a:rPr lang="es-CR" sz="2200" dirty="0"/>
              <a:t>Todos los métodos de </a:t>
            </a:r>
            <a:r>
              <a:rPr lang="es-CR" sz="2200" i="1" dirty="0" err="1"/>
              <a:t>clustering</a:t>
            </a:r>
            <a:r>
              <a:rPr lang="es-CR" sz="2200" dirty="0"/>
              <a:t> tienen una cosa en común, para poder llevar a cabo las agrupaciones necesitan definir y cuantificar la similitud entre las observaciones. El término distancia se emplea dentro del contexto del </a:t>
            </a:r>
            <a:r>
              <a:rPr lang="es-CR" sz="2200" i="1" dirty="0" err="1"/>
              <a:t>clustering</a:t>
            </a:r>
            <a:r>
              <a:rPr lang="es-CR" sz="2200" dirty="0"/>
              <a:t> como cuantificación de la similitud o diferencia entre observaciones. </a:t>
            </a:r>
            <a:endParaRPr lang="es-CR" sz="2200" dirty="0" smtClean="0"/>
          </a:p>
          <a:p>
            <a:pPr marL="0" indent="0" algn="just">
              <a:buNone/>
            </a:pPr>
            <a:endParaRPr lang="es-CR" sz="2200" dirty="0"/>
          </a:p>
          <a:p>
            <a:pPr marL="0" indent="0" algn="just">
              <a:buNone/>
            </a:pPr>
            <a:r>
              <a:rPr lang="es-CR" sz="2200" dirty="0" smtClean="0"/>
              <a:t>Si </a:t>
            </a:r>
            <a:r>
              <a:rPr lang="es-CR" sz="2200" dirty="0"/>
              <a:t>se representan las observaciones en un espacio </a:t>
            </a:r>
            <a:r>
              <a:rPr lang="es-CR" sz="2200" i="1" dirty="0"/>
              <a:t>p</a:t>
            </a:r>
            <a:r>
              <a:rPr lang="es-CR" sz="2200" dirty="0"/>
              <a:t> dimensional, siendo </a:t>
            </a:r>
            <a:r>
              <a:rPr lang="es-CR" sz="2200" i="1" dirty="0"/>
              <a:t>p</a:t>
            </a:r>
            <a:r>
              <a:rPr lang="es-CR" sz="2200" dirty="0"/>
              <a:t> el número de variables asociadas a cada observación, cuando más se asemejen dos observaciones más próximas estarán, de ahí que se emplee el término distancia. </a:t>
            </a:r>
            <a:endParaRPr lang="es-CR" sz="2200" dirty="0" smtClean="0"/>
          </a:p>
          <a:p>
            <a:pPr marL="0" indent="0" algn="just">
              <a:buNone/>
            </a:pPr>
            <a:endParaRPr lang="es-CR" sz="2200" dirty="0"/>
          </a:p>
          <a:p>
            <a:pPr marL="0" indent="0" algn="just">
              <a:buNone/>
            </a:pPr>
            <a:r>
              <a:rPr lang="es-CR" sz="2200" dirty="0" smtClean="0"/>
              <a:t>La </a:t>
            </a:r>
            <a:r>
              <a:rPr lang="es-CR" sz="2200" dirty="0"/>
              <a:t>característica que hace del </a:t>
            </a:r>
            <a:r>
              <a:rPr lang="es-CR" sz="2200" i="1" dirty="0" err="1"/>
              <a:t>clustering</a:t>
            </a:r>
            <a:r>
              <a:rPr lang="es-CR" sz="2200" dirty="0"/>
              <a:t> un método adaptable a escenarios muy diversos es que puede emplear cualquier tipo de distancia, lo que permite al investigador escoger la más adecuada para el estudio en cuestión</a:t>
            </a:r>
            <a:r>
              <a:rPr lang="es-CR" sz="2200" dirty="0" smtClean="0"/>
              <a:t>.</a:t>
            </a:r>
            <a:r>
              <a:rPr lang="es-CR" sz="2200" dirty="0"/>
              <a:t> </a:t>
            </a:r>
          </a:p>
        </p:txBody>
      </p:sp>
      <p:sp>
        <p:nvSpPr>
          <p:cNvPr id="4" name="1 Título"/>
          <p:cNvSpPr>
            <a:spLocks noGrp="1"/>
          </p:cNvSpPr>
          <p:nvPr>
            <p:ph type="title"/>
          </p:nvPr>
        </p:nvSpPr>
        <p:spPr>
          <a:xfrm>
            <a:off x="467544" y="58614"/>
            <a:ext cx="8229600" cy="778098"/>
          </a:xfrm>
        </p:spPr>
        <p:txBody>
          <a:bodyPr/>
          <a:lstStyle/>
          <a:p>
            <a:r>
              <a:rPr lang="es-CR" dirty="0" smtClean="0"/>
              <a:t>Distancias - similitudes</a:t>
            </a:r>
            <a:endParaRPr lang="es-CR" dirty="0"/>
          </a:p>
        </p:txBody>
      </p:sp>
    </p:spTree>
    <p:extLst>
      <p:ext uri="{BB962C8B-B14F-4D97-AF65-F5344CB8AC3E}">
        <p14:creationId xmlns:p14="http://schemas.microsoft.com/office/powerpoint/2010/main" val="2032917389"/>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279301"/>
            <a:ext cx="8640960" cy="5462067"/>
          </a:xfrm>
        </p:spPr>
        <p:txBody>
          <a:bodyPr>
            <a:normAutofit/>
          </a:bodyPr>
          <a:lstStyle/>
          <a:p>
            <a:pPr marL="0" indent="0">
              <a:buNone/>
            </a:pPr>
            <a:r>
              <a:rPr lang="es-CR" sz="2800" dirty="0" smtClean="0"/>
              <a:t>Un ejemplo de similitud se presenta a continuación.</a:t>
            </a:r>
          </a:p>
          <a:p>
            <a:endParaRPr lang="es-CR" sz="2800" dirty="0"/>
          </a:p>
          <a:p>
            <a:endParaRPr lang="es-CR" sz="2800" dirty="0" smtClean="0"/>
          </a:p>
          <a:p>
            <a:endParaRPr lang="es-CR" sz="2800" dirty="0"/>
          </a:p>
          <a:p>
            <a:endParaRPr lang="es-CR" sz="2800" dirty="0" smtClean="0"/>
          </a:p>
          <a:p>
            <a:endParaRPr lang="es-CR" sz="2800" dirty="0"/>
          </a:p>
          <a:p>
            <a:endParaRPr lang="es-CR" sz="2800" dirty="0" smtClean="0"/>
          </a:p>
          <a:p>
            <a:endParaRPr lang="es-CR" sz="2800" dirty="0"/>
          </a:p>
          <a:p>
            <a:endParaRPr lang="es-CR" sz="2800" dirty="0" smtClean="0"/>
          </a:p>
          <a:p>
            <a:pPr marL="0" indent="0">
              <a:buNone/>
            </a:pPr>
            <a:r>
              <a:rPr lang="es-CR" sz="2800" dirty="0" smtClean="0"/>
              <a:t>¿Qué notan? ¿Diferencias con matriz de correlación?</a:t>
            </a:r>
            <a:endParaRPr lang="es-CR" sz="2800" dirty="0"/>
          </a:p>
        </p:txBody>
      </p:sp>
      <p:graphicFrame>
        <p:nvGraphicFramePr>
          <p:cNvPr id="5" name="4 Objeto"/>
          <p:cNvGraphicFramePr>
            <a:graphicFrameLocks noChangeAspect="1"/>
          </p:cNvGraphicFramePr>
          <p:nvPr>
            <p:extLst>
              <p:ext uri="{D42A27DB-BD31-4B8C-83A1-F6EECF244321}">
                <p14:modId xmlns:p14="http://schemas.microsoft.com/office/powerpoint/2010/main" val="616290031"/>
              </p:ext>
            </p:extLst>
          </p:nvPr>
        </p:nvGraphicFramePr>
        <p:xfrm>
          <a:off x="1691680" y="2204864"/>
          <a:ext cx="5400600" cy="3164783"/>
        </p:xfrm>
        <a:graphic>
          <a:graphicData uri="http://schemas.openxmlformats.org/presentationml/2006/ole">
            <mc:AlternateContent xmlns:mc="http://schemas.openxmlformats.org/markup-compatibility/2006">
              <mc:Choice xmlns:v="urn:schemas-microsoft-com:vml" Requires="v">
                <p:oleObj spid="_x0000_s16443" name="Ecuación" r:id="rId3" imgW="1600200" imgH="939800" progId="Equation.3">
                  <p:embed/>
                </p:oleObj>
              </mc:Choice>
              <mc:Fallback>
                <p:oleObj name="Ecuación" r:id="rId3" imgW="1600200" imgH="93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204864"/>
                        <a:ext cx="5400600" cy="3164783"/>
                      </a:xfrm>
                      <a:prstGeom prst="rect">
                        <a:avLst/>
                      </a:prstGeom>
                      <a:solidFill>
                        <a:schemeClr val="accent1"/>
                      </a:solidFill>
                      <a:ln w="9525">
                        <a:solidFill>
                          <a:schemeClr val="tx1"/>
                        </a:solidFill>
                        <a:miter lim="800000"/>
                        <a:headEnd/>
                        <a:tailEnd/>
                      </a:ln>
                    </p:spPr>
                  </p:pic>
                </p:oleObj>
              </mc:Fallback>
            </mc:AlternateContent>
          </a:graphicData>
        </a:graphic>
      </p:graphicFrame>
      <p:sp>
        <p:nvSpPr>
          <p:cNvPr id="6" name="1 Título"/>
          <p:cNvSpPr txBox="1">
            <a:spLocks/>
          </p:cNvSpPr>
          <p:nvPr/>
        </p:nvSpPr>
        <p:spPr>
          <a:xfrm>
            <a:off x="467544" y="58614"/>
            <a:ext cx="8229600"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Distancias - similitudes</a:t>
            </a:r>
            <a:endParaRPr lang="es-CR" dirty="0"/>
          </a:p>
        </p:txBody>
      </p:sp>
    </p:spTree>
    <p:extLst>
      <p:ext uri="{BB962C8B-B14F-4D97-AF65-F5344CB8AC3E}">
        <p14:creationId xmlns:p14="http://schemas.microsoft.com/office/powerpoint/2010/main" val="32250675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CR"/>
          </a:p>
        </p:txBody>
      </p:sp>
      <p:pic>
        <p:nvPicPr>
          <p:cNvPr id="26626" name="Picture 2" descr="Image result for distance matrix clus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84784"/>
            <a:ext cx="8784976" cy="5256584"/>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a:off x="467544" y="58614"/>
            <a:ext cx="8229600"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Distancias - similitudes</a:t>
            </a:r>
            <a:endParaRPr lang="es-CR" dirty="0"/>
          </a:p>
        </p:txBody>
      </p:sp>
    </p:spTree>
    <p:extLst>
      <p:ext uri="{BB962C8B-B14F-4D97-AF65-F5344CB8AC3E}">
        <p14:creationId xmlns:p14="http://schemas.microsoft.com/office/powerpoint/2010/main" val="1203438123"/>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Distancias - similitudes</a:t>
            </a:r>
            <a:endParaRPr lang="es-CR" dirty="0"/>
          </a:p>
        </p:txBody>
      </p:sp>
      <p:sp>
        <p:nvSpPr>
          <p:cNvPr id="13" name="12 Rectángulo redondeado"/>
          <p:cNvSpPr/>
          <p:nvPr/>
        </p:nvSpPr>
        <p:spPr>
          <a:xfrm>
            <a:off x="1504348" y="5397910"/>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Tipos de </a:t>
            </a:r>
            <a:r>
              <a:rPr lang="es-CR" dirty="0" err="1"/>
              <a:t>C</a:t>
            </a:r>
            <a:r>
              <a:rPr lang="es-CR" dirty="0" err="1" smtClean="0"/>
              <a:t>lusters</a:t>
            </a:r>
            <a:endParaRPr lang="es-CR" dirty="0"/>
          </a:p>
        </p:txBody>
      </p:sp>
    </p:spTree>
    <p:extLst>
      <p:ext uri="{BB962C8B-B14F-4D97-AF65-F5344CB8AC3E}">
        <p14:creationId xmlns:p14="http://schemas.microsoft.com/office/powerpoint/2010/main" val="127523661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Distancias - similitudes</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Medidas de distancias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1504348" y="5397910"/>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Tipos de </a:t>
            </a:r>
            <a:r>
              <a:rPr lang="es-CR" dirty="0" err="1"/>
              <a:t>C</a:t>
            </a:r>
            <a:r>
              <a:rPr lang="es-CR" dirty="0" err="1" smtClean="0"/>
              <a:t>lusters</a:t>
            </a:r>
            <a:endParaRPr lang="es-CR" dirty="0"/>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Número de </a:t>
            </a:r>
            <a:r>
              <a:rPr lang="es-CR" dirty="0" err="1"/>
              <a:t>C</a:t>
            </a:r>
            <a:r>
              <a:rPr lang="es-CR" dirty="0" err="1" smtClean="0"/>
              <a:t>lusters</a:t>
            </a:r>
            <a:endParaRPr lang="es-CR" dirty="0"/>
          </a:p>
        </p:txBody>
      </p:sp>
      <p:sp>
        <p:nvSpPr>
          <p:cNvPr id="15" name="14 Elipse"/>
          <p:cNvSpPr/>
          <p:nvPr/>
        </p:nvSpPr>
        <p:spPr>
          <a:xfrm>
            <a:off x="5003414" y="5336460"/>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6153777" y="5397909"/>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Validación de los </a:t>
            </a:r>
            <a:r>
              <a:rPr lang="es-CR" dirty="0" err="1"/>
              <a:t>C</a:t>
            </a:r>
            <a:r>
              <a:rPr lang="es-CR" dirty="0" err="1" smtClean="0"/>
              <a:t>lusters</a:t>
            </a:r>
            <a:endParaRPr lang="es-CR" dirty="0"/>
          </a:p>
        </p:txBody>
      </p:sp>
    </p:spTree>
    <p:extLst>
      <p:ext uri="{BB962C8B-B14F-4D97-AF65-F5344CB8AC3E}">
        <p14:creationId xmlns:p14="http://schemas.microsoft.com/office/powerpoint/2010/main" val="3270205597"/>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
        <p:nvSpPr>
          <p:cNvPr id="3" name="2 Marcador de contenido"/>
          <p:cNvSpPr>
            <a:spLocks noGrp="1"/>
          </p:cNvSpPr>
          <p:nvPr>
            <p:ph idx="1"/>
          </p:nvPr>
        </p:nvSpPr>
        <p:spPr>
          <a:xfrm>
            <a:off x="107504" y="1052736"/>
            <a:ext cx="8928992" cy="5472608"/>
          </a:xfrm>
        </p:spPr>
        <p:txBody>
          <a:bodyPr>
            <a:normAutofit/>
          </a:bodyPr>
          <a:lstStyle/>
          <a:p>
            <a:pPr algn="just"/>
            <a:r>
              <a:rPr lang="es-CR" sz="2400" dirty="0" smtClean="0"/>
              <a:t>Existe una cantidad ENORME de técnicas para poder aplicar </a:t>
            </a:r>
            <a:r>
              <a:rPr lang="es-CR" sz="2400" dirty="0" err="1" smtClean="0"/>
              <a:t>Clusters</a:t>
            </a:r>
            <a:r>
              <a:rPr lang="es-CR" sz="2400" dirty="0" smtClean="0"/>
              <a:t>. Estas dependerán del tipo de variables, enfoque, cantidad de datos, etc.</a:t>
            </a:r>
          </a:p>
          <a:p>
            <a:pPr algn="just"/>
            <a:r>
              <a:rPr lang="es-CR" sz="2400" dirty="0" smtClean="0"/>
              <a:t>En el presente capítulos estudiaremos y utilizaremos las técnicas de k-</a:t>
            </a:r>
            <a:r>
              <a:rPr lang="es-CR" sz="2400" dirty="0" err="1" smtClean="0"/>
              <a:t>means</a:t>
            </a:r>
            <a:r>
              <a:rPr lang="es-CR" sz="2400" dirty="0" smtClean="0"/>
              <a:t> y la técnica jerárquica. Los otros serán apenas mencionadas. </a:t>
            </a:r>
          </a:p>
          <a:p>
            <a:pPr algn="just"/>
            <a:r>
              <a:rPr lang="es-CR" sz="2400" dirty="0" smtClean="0"/>
              <a:t>El sitio de </a:t>
            </a:r>
            <a:r>
              <a:rPr lang="es-CR" sz="2400" dirty="0" err="1" smtClean="0"/>
              <a:t>DataNovia</a:t>
            </a:r>
            <a:r>
              <a:rPr lang="es-CR" sz="2400" dirty="0" smtClean="0"/>
              <a:t> clasifica las técnicas de </a:t>
            </a:r>
            <a:r>
              <a:rPr lang="es-CR" sz="2400" dirty="0" err="1" smtClean="0"/>
              <a:t>Clusters</a:t>
            </a:r>
            <a:r>
              <a:rPr lang="es-CR" sz="2400" dirty="0" smtClean="0"/>
              <a:t> en 5 grandes métodos:</a:t>
            </a:r>
          </a:p>
          <a:p>
            <a:endParaRPr lang="es-CR" sz="2400" dirty="0" smtClean="0"/>
          </a:p>
          <a:p>
            <a:endParaRPr lang="es-CR" sz="2400" dirty="0" smtClean="0"/>
          </a:p>
          <a:p>
            <a:endParaRPr lang="es-CR" sz="2400" dirty="0"/>
          </a:p>
        </p:txBody>
      </p:sp>
      <p:pic>
        <p:nvPicPr>
          <p:cNvPr id="20482" name="Picture 2" descr="Types of clustering metho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581128"/>
            <a:ext cx="6624736" cy="221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96890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
        <p:nvSpPr>
          <p:cNvPr id="5" name="2 Marcador de contenido"/>
          <p:cNvSpPr>
            <a:spLocks noGrp="1"/>
          </p:cNvSpPr>
          <p:nvPr>
            <p:ph idx="1"/>
          </p:nvPr>
        </p:nvSpPr>
        <p:spPr>
          <a:xfrm>
            <a:off x="179512" y="1052736"/>
            <a:ext cx="8856984" cy="5472608"/>
          </a:xfrm>
        </p:spPr>
        <p:txBody>
          <a:bodyPr>
            <a:normAutofit/>
          </a:bodyPr>
          <a:lstStyle/>
          <a:p>
            <a:r>
              <a:rPr lang="es-CR" sz="2400" dirty="0" smtClean="0"/>
              <a:t>En el capítulo “Análisis conglomerados” de Santiago de la Fuente Fernández, el realiza el siguiente esquema (</a:t>
            </a:r>
            <a:r>
              <a:rPr lang="es-CR" sz="2400" dirty="0" smtClean="0">
                <a:hlinkClick r:id="rId2"/>
              </a:rPr>
              <a:t>http</a:t>
            </a:r>
            <a:r>
              <a:rPr lang="es-CR" sz="2400" dirty="0">
                <a:hlinkClick r:id="rId2"/>
              </a:rPr>
              <a:t>://www.estadistica.net/Master-Econometria/Analisis_Cluster.pdf</a:t>
            </a:r>
            <a:r>
              <a:rPr lang="es-CR" sz="2400" dirty="0" smtClean="0"/>
              <a:t>)</a:t>
            </a:r>
          </a:p>
          <a:p>
            <a:endParaRPr lang="es-CR" sz="2400" dirty="0"/>
          </a:p>
          <a:p>
            <a:pPr marL="0" indent="0">
              <a:buNone/>
            </a:pPr>
            <a:endParaRPr lang="es-CR" sz="2400" dirty="0"/>
          </a:p>
        </p:txBody>
      </p:sp>
      <p:pic>
        <p:nvPicPr>
          <p:cNvPr id="296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921" b="43671"/>
          <a:stretch/>
        </p:blipFill>
        <p:spPr bwMode="auto">
          <a:xfrm>
            <a:off x="323528" y="3501008"/>
            <a:ext cx="4288176" cy="3065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7590"/>
          <a:stretch/>
        </p:blipFill>
        <p:spPr bwMode="auto">
          <a:xfrm>
            <a:off x="5255447" y="3600699"/>
            <a:ext cx="3667125" cy="2708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79" r="47268" b="96661"/>
          <a:stretch/>
        </p:blipFill>
        <p:spPr bwMode="auto">
          <a:xfrm>
            <a:off x="1746217" y="2780928"/>
            <a:ext cx="5344360" cy="3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96431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35496" y="1052736"/>
                <a:ext cx="9036496" cy="5688632"/>
              </a:xfrm>
            </p:spPr>
            <p:txBody>
              <a:bodyPr>
                <a:normAutofit lnSpcReduction="10000"/>
              </a:bodyPr>
              <a:lstStyle/>
              <a:p>
                <a:pPr marL="0" indent="0">
                  <a:buNone/>
                </a:pPr>
                <a:r>
                  <a:rPr lang="es-CR" sz="2400" b="1" u="sng" dirty="0" smtClean="0"/>
                  <a:t>Método de reasignación: K-medias</a:t>
                </a:r>
              </a:p>
              <a:p>
                <a:pPr marL="0" indent="0">
                  <a:buNone/>
                </a:pPr>
                <a:endParaRPr lang="es-CR" sz="2400" b="1" u="sng" dirty="0"/>
              </a:p>
              <a:p>
                <a:pPr marL="0" indent="0" algn="just">
                  <a:buNone/>
                </a:pPr>
                <a:r>
                  <a:rPr lang="es-CR" sz="2400" dirty="0" smtClean="0"/>
                  <a:t>El </a:t>
                </a:r>
                <a:r>
                  <a:rPr lang="es-CR" sz="2400" dirty="0"/>
                  <a:t>método </a:t>
                </a:r>
                <a:r>
                  <a:rPr lang="es-CR" sz="2400" i="1" dirty="0"/>
                  <a:t>K-</a:t>
                </a:r>
                <a:r>
                  <a:rPr lang="es-CR" sz="2400" i="1" dirty="0" err="1"/>
                  <a:t>means</a:t>
                </a:r>
                <a:r>
                  <a:rPr lang="es-CR" sz="2400" i="1" dirty="0"/>
                  <a:t> </a:t>
                </a:r>
                <a:r>
                  <a:rPr lang="es-CR" sz="2400" i="1" dirty="0" err="1"/>
                  <a:t>clustering</a:t>
                </a:r>
                <a:r>
                  <a:rPr lang="es-CR" sz="2400" dirty="0"/>
                  <a:t> (</a:t>
                </a:r>
                <a:r>
                  <a:rPr lang="es-CR" sz="2400" dirty="0" err="1"/>
                  <a:t>MacQueen</a:t>
                </a:r>
                <a:r>
                  <a:rPr lang="es-CR" sz="2400" dirty="0"/>
                  <a:t>, 1967) agrupa las observaciones en </a:t>
                </a:r>
                <a:r>
                  <a:rPr lang="es-CR" sz="2400" i="1" dirty="0"/>
                  <a:t>K</a:t>
                </a:r>
                <a:r>
                  <a:rPr lang="es-CR" sz="2400" dirty="0"/>
                  <a:t> </a:t>
                </a:r>
                <a:r>
                  <a:rPr lang="es-CR" sz="2400" i="1" dirty="0" err="1" smtClean="0"/>
                  <a:t>clusters</a:t>
                </a:r>
                <a:r>
                  <a:rPr lang="es-CR" sz="2400" i="1" dirty="0" smtClean="0"/>
                  <a:t> </a:t>
                </a:r>
                <a:r>
                  <a:rPr lang="es-CR" sz="2400" dirty="0" smtClean="0"/>
                  <a:t>distintos</a:t>
                </a:r>
                <a:r>
                  <a:rPr lang="es-CR" sz="2400" dirty="0"/>
                  <a:t>, donde el número </a:t>
                </a:r>
                <a:r>
                  <a:rPr lang="es-CR" sz="2400" i="1" dirty="0"/>
                  <a:t>K</a:t>
                </a:r>
                <a:r>
                  <a:rPr lang="es-CR" sz="2400" dirty="0"/>
                  <a:t> lo determina el analista antes de ejecutar del algoritmo. </a:t>
                </a:r>
                <a:r>
                  <a:rPr lang="es-CR" sz="2400" i="1" dirty="0" smtClean="0"/>
                  <a:t>K-</a:t>
                </a:r>
                <a:r>
                  <a:rPr lang="es-CR" sz="2400" i="1" dirty="0" err="1" smtClean="0"/>
                  <a:t>means</a:t>
                </a:r>
                <a:r>
                  <a:rPr lang="es-CR" sz="2400" i="1" dirty="0"/>
                  <a:t> </a:t>
                </a:r>
                <a:r>
                  <a:rPr lang="es-CR" sz="2400" i="1" dirty="0" err="1" smtClean="0"/>
                  <a:t>clustering</a:t>
                </a:r>
                <a:r>
                  <a:rPr lang="es-CR" sz="2400" dirty="0"/>
                  <a:t> encuentra los </a:t>
                </a:r>
                <a:r>
                  <a:rPr lang="es-CR" sz="2400" i="1" dirty="0"/>
                  <a:t>K</a:t>
                </a:r>
                <a:r>
                  <a:rPr lang="es-CR" sz="2400" dirty="0"/>
                  <a:t> mejores </a:t>
                </a:r>
                <a:r>
                  <a:rPr lang="es-CR" sz="2400" i="1" dirty="0" err="1"/>
                  <a:t>clusters</a:t>
                </a:r>
                <a:r>
                  <a:rPr lang="es-CR" sz="2400" dirty="0"/>
                  <a:t>, entendiendo como </a:t>
                </a:r>
                <a:r>
                  <a:rPr lang="es-CR" sz="2400" i="1" dirty="0"/>
                  <a:t>mejor </a:t>
                </a:r>
                <a:r>
                  <a:rPr lang="es-CR" sz="2400" i="1" dirty="0" err="1"/>
                  <a:t>cluster</a:t>
                </a:r>
                <a:r>
                  <a:rPr lang="es-CR" sz="2400" dirty="0"/>
                  <a:t> aquel cuya varianza interna (</a:t>
                </a:r>
                <a:r>
                  <a:rPr lang="es-CR" sz="2400" i="1" dirty="0" err="1"/>
                  <a:t>intra-cluster</a:t>
                </a:r>
                <a:r>
                  <a:rPr lang="es-CR" sz="2400" i="1" dirty="0"/>
                  <a:t> </a:t>
                </a:r>
                <a:r>
                  <a:rPr lang="es-CR" sz="2400" i="1" dirty="0" err="1"/>
                  <a:t>variation</a:t>
                </a:r>
                <a:r>
                  <a:rPr lang="es-CR" sz="2400" dirty="0"/>
                  <a:t>) sea lo más pequeña posible. Se trata por lo tanto de un problema de optimización, en el que se reparten las observaciones en </a:t>
                </a:r>
                <a:r>
                  <a:rPr lang="es-CR" sz="2400" i="1" dirty="0"/>
                  <a:t>K </a:t>
                </a:r>
                <a:r>
                  <a:rPr lang="es-CR" sz="2400" i="1" dirty="0" err="1"/>
                  <a:t>clusters</a:t>
                </a:r>
                <a:r>
                  <a:rPr lang="es-CR" sz="2400" dirty="0"/>
                  <a:t> de forma que la suma de las varianzas internas de todos ellos sea lo menor posible. Para poder solucionar este problema es necesario definir un modo de cuantificar la varianza interna</a:t>
                </a:r>
                <a:r>
                  <a:rPr lang="es-CR" sz="2400" dirty="0" smtClean="0"/>
                  <a:t>.</a:t>
                </a:r>
              </a:p>
              <a:p>
                <a:pPr marL="0" indent="0" algn="just">
                  <a:buNone/>
                </a:pPr>
                <a:r>
                  <a:rPr lang="es-CR" sz="2400" dirty="0"/>
                  <a:t>Considérense </a:t>
                </a:r>
                <a14:m>
                  <m:oMath xmlns:m="http://schemas.openxmlformats.org/officeDocument/2006/math">
                    <m:sSub>
                      <m:sSubPr>
                        <m:ctrlPr>
                          <a:rPr lang="es-CR" sz="2400" b="1" i="1" smtClean="0">
                            <a:latin typeface="Cambria Math" panose="02040503050406030204" pitchFamily="18" charset="0"/>
                          </a:rPr>
                        </m:ctrlPr>
                      </m:sSubPr>
                      <m:e>
                        <m:r>
                          <a:rPr lang="es-CR" sz="2400" b="1" i="1" smtClean="0">
                            <a:latin typeface="Cambria Math"/>
                          </a:rPr>
                          <m:t>𝑪</m:t>
                        </m:r>
                      </m:e>
                      <m:sub>
                        <m:r>
                          <a:rPr lang="es-CR" sz="2400" b="1" i="1" smtClean="0">
                            <a:latin typeface="Cambria Math"/>
                          </a:rPr>
                          <m:t>𝟏</m:t>
                        </m:r>
                      </m:sub>
                    </m:sSub>
                    <m:r>
                      <a:rPr lang="es-CR" sz="2400" b="1" i="1" smtClean="0">
                        <a:latin typeface="Cambria Math"/>
                      </a:rPr>
                      <m:t>,…,</m:t>
                    </m:r>
                    <m:sSub>
                      <m:sSubPr>
                        <m:ctrlPr>
                          <a:rPr lang="es-CR" sz="2400" b="1" i="1" smtClean="0">
                            <a:latin typeface="Cambria Math" panose="02040503050406030204" pitchFamily="18" charset="0"/>
                          </a:rPr>
                        </m:ctrlPr>
                      </m:sSubPr>
                      <m:e>
                        <m:r>
                          <a:rPr lang="es-CR" sz="2400" b="1" i="1" smtClean="0">
                            <a:latin typeface="Cambria Math"/>
                          </a:rPr>
                          <m:t>𝑪</m:t>
                        </m:r>
                      </m:e>
                      <m:sub>
                        <m:r>
                          <a:rPr lang="es-CR" sz="2400" b="1" i="1" smtClean="0">
                            <a:latin typeface="Cambria Math"/>
                          </a:rPr>
                          <m:t>𝒌</m:t>
                        </m:r>
                      </m:sub>
                    </m:sSub>
                  </m:oMath>
                </a14:m>
                <a:r>
                  <a:rPr lang="es-CR" sz="2400" dirty="0"/>
                  <a:t> como los sets formados por los índices de las observaciones de cada uno de los </a:t>
                </a:r>
                <a:r>
                  <a:rPr lang="es-CR" sz="2400" i="1" dirty="0" err="1"/>
                  <a:t>clusters</a:t>
                </a:r>
                <a:r>
                  <a:rPr lang="es-CR" sz="2400" dirty="0"/>
                  <a:t>. Por ejemplo, el </a:t>
                </a:r>
                <a:r>
                  <a:rPr lang="es-CR" sz="2400" dirty="0" smtClean="0"/>
                  <a:t>set </a:t>
                </a:r>
                <a14:m>
                  <m:oMath xmlns:m="http://schemas.openxmlformats.org/officeDocument/2006/math">
                    <m:sSub>
                      <m:sSubPr>
                        <m:ctrlPr>
                          <a:rPr lang="es-CR" sz="2400" b="1" i="1">
                            <a:latin typeface="Cambria Math" panose="02040503050406030204" pitchFamily="18" charset="0"/>
                          </a:rPr>
                        </m:ctrlPr>
                      </m:sSubPr>
                      <m:e>
                        <m:r>
                          <a:rPr lang="es-CR" sz="2400" b="1" i="1">
                            <a:latin typeface="Cambria Math"/>
                          </a:rPr>
                          <m:t>𝑪</m:t>
                        </m:r>
                      </m:e>
                      <m:sub>
                        <m:r>
                          <a:rPr lang="es-CR" sz="2400" b="1" i="1">
                            <a:latin typeface="Cambria Math"/>
                          </a:rPr>
                          <m:t>𝟏</m:t>
                        </m:r>
                      </m:sub>
                    </m:sSub>
                  </m:oMath>
                </a14:m>
                <a:r>
                  <a:rPr lang="es-CR" sz="2400" dirty="0"/>
                  <a:t>  contiene los índices de las observaciones agrupadas en el </a:t>
                </a:r>
                <a:r>
                  <a:rPr lang="es-CR" sz="2400" i="1" dirty="0" err="1"/>
                  <a:t>cluster</a:t>
                </a:r>
                <a:r>
                  <a:rPr lang="es-CR" sz="2400" dirty="0"/>
                  <a:t> 1. </a:t>
                </a:r>
                <a:endParaRPr lang="es-CR" sz="2400" b="1" u="sng"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35496" y="1052736"/>
                <a:ext cx="9036496" cy="5688632"/>
              </a:xfrm>
              <a:blipFill rotWithShape="1">
                <a:blip r:embed="rId2"/>
                <a:stretch>
                  <a:fillRect l="-1080" t="-1501" r="-1012"/>
                </a:stretch>
              </a:blipFill>
            </p:spPr>
            <p:txBody>
              <a:bodyPr/>
              <a:lstStyle/>
              <a:p>
                <a:r>
                  <a:rPr lang="es-CR">
                    <a:noFill/>
                  </a:rPr>
                  <a:t> </a:t>
                </a:r>
              </a:p>
            </p:txBody>
          </p:sp>
        </mc:Fallback>
      </mc:AlternateContent>
      <p:sp>
        <p:nvSpPr>
          <p:cNvPr id="4" name="1 Título"/>
          <p:cNvSpPr>
            <a:spLocks noGrp="1"/>
          </p:cNvSpPr>
          <p:nvPr>
            <p:ph type="title"/>
          </p:nvPr>
        </p:nvSpPr>
        <p:spPr>
          <a:xfrm>
            <a:off x="467544" y="44624"/>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17036296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0" y="836712"/>
                <a:ext cx="9036496" cy="6021288"/>
              </a:xfrm>
            </p:spPr>
            <p:txBody>
              <a:bodyPr>
                <a:normAutofit fontScale="92500" lnSpcReduction="10000"/>
              </a:bodyPr>
              <a:lstStyle/>
              <a:p>
                <a:pPr marL="0" indent="0">
                  <a:buNone/>
                </a:pPr>
                <a:r>
                  <a:rPr lang="es-CR" sz="2400" dirty="0" smtClean="0"/>
                  <a:t>La </a:t>
                </a:r>
                <a:r>
                  <a:rPr lang="es-CR" sz="2400" dirty="0"/>
                  <a:t>nomenclatura empleada para indicar que la observación </a:t>
                </a:r>
                <a14:m>
                  <m:oMath xmlns:m="http://schemas.openxmlformats.org/officeDocument/2006/math">
                    <m:r>
                      <a:rPr lang="es-CR" sz="2400" b="1" i="1" dirty="0">
                        <a:latin typeface="Cambria Math"/>
                      </a:rPr>
                      <m:t>𝒊</m:t>
                    </m:r>
                  </m:oMath>
                </a14:m>
                <a:r>
                  <a:rPr lang="es-CR" sz="2400" dirty="0"/>
                  <a:t> pertenece al </a:t>
                </a:r>
                <a:r>
                  <a:rPr lang="es-CR" sz="2400" i="1" dirty="0" err="1"/>
                  <a:t>cluster</a:t>
                </a:r>
                <a:r>
                  <a:rPr lang="es-CR" sz="2400" dirty="0"/>
                  <a:t>  </a:t>
                </a:r>
                <a14:m>
                  <m:oMath xmlns:m="http://schemas.openxmlformats.org/officeDocument/2006/math">
                    <m:r>
                      <a:rPr lang="es-CR" sz="2400" i="1" dirty="0">
                        <a:latin typeface="Cambria Math"/>
                      </a:rPr>
                      <m:t>𝑘</m:t>
                    </m:r>
                  </m:oMath>
                </a14:m>
                <a:r>
                  <a:rPr lang="es-CR" sz="2400" dirty="0"/>
                  <a:t> es: </a:t>
                </a:r>
                <a14:m>
                  <m:oMath xmlns:m="http://schemas.openxmlformats.org/officeDocument/2006/math">
                    <m:r>
                      <a:rPr lang="es-CR" sz="2400" i="1">
                        <a:latin typeface="Cambria Math"/>
                      </a:rPr>
                      <m:t>𝑖</m:t>
                    </m:r>
                    <m:r>
                      <a:rPr lang="es-CR" sz="2400" i="1">
                        <a:latin typeface="Cambria Math"/>
                      </a:rPr>
                      <m:t> </m:t>
                    </m:r>
                    <m:r>
                      <a:rPr lang="es-CR" sz="2400" i="1">
                        <a:latin typeface="Cambria Math"/>
                        <a:ea typeface="Cambria Math"/>
                      </a:rPr>
                      <m:t>𝜖</m:t>
                    </m:r>
                    <m:r>
                      <a:rPr lang="es-CR" sz="2400" i="1">
                        <a:latin typeface="Cambria Math"/>
                        <a:ea typeface="Cambria Math"/>
                      </a:rPr>
                      <m:t> </m:t>
                    </m:r>
                    <m:sSub>
                      <m:sSubPr>
                        <m:ctrlPr>
                          <a:rPr lang="es-CR" sz="2400" i="1">
                            <a:latin typeface="Cambria Math" panose="02040503050406030204" pitchFamily="18" charset="0"/>
                            <a:ea typeface="Cambria Math"/>
                          </a:rPr>
                        </m:ctrlPr>
                      </m:sSubPr>
                      <m:e>
                        <m:r>
                          <a:rPr lang="es-CR" sz="2400" i="1">
                            <a:latin typeface="Cambria Math"/>
                            <a:ea typeface="Cambria Math"/>
                          </a:rPr>
                          <m:t>𝐶</m:t>
                        </m:r>
                      </m:e>
                      <m:sub>
                        <m:r>
                          <a:rPr lang="es-CR" sz="2400" i="1">
                            <a:latin typeface="Cambria Math"/>
                            <a:ea typeface="Cambria Math"/>
                          </a:rPr>
                          <m:t>𝑘</m:t>
                        </m:r>
                      </m:sub>
                    </m:sSub>
                  </m:oMath>
                </a14:m>
                <a:r>
                  <a:rPr lang="es-CR" sz="2400" dirty="0"/>
                  <a:t>. Todos los sets satisfacen dos propiedades</a:t>
                </a:r>
                <a:r>
                  <a:rPr lang="es-CR" sz="2400" dirty="0" smtClean="0"/>
                  <a:t>:</a:t>
                </a:r>
              </a:p>
              <a:p>
                <a:pPr marL="0" indent="0">
                  <a:buNone/>
                </a:pPr>
                <a:endParaRPr lang="es-CR" sz="2400" dirty="0" smtClean="0"/>
              </a:p>
              <a:p>
                <a14:m>
                  <m:oMath xmlns:m="http://schemas.openxmlformats.org/officeDocument/2006/math">
                    <m:sSub>
                      <m:sSubPr>
                        <m:ctrlPr>
                          <a:rPr lang="es-CR" sz="2400" b="0" i="1" smtClean="0">
                            <a:latin typeface="Cambria Math" panose="02040503050406030204" pitchFamily="18" charset="0"/>
                          </a:rPr>
                        </m:ctrlPr>
                      </m:sSubPr>
                      <m:e>
                        <m:r>
                          <m:rPr>
                            <m:sty m:val="p"/>
                          </m:rPr>
                          <a:rPr lang="es-CR" sz="2400" b="0" i="0" smtClean="0">
                            <a:latin typeface="Cambria Math"/>
                          </a:rPr>
                          <m:t>C</m:t>
                        </m:r>
                      </m:e>
                      <m:sub>
                        <m:r>
                          <a:rPr lang="es-CR" sz="2400" b="0" i="0" smtClean="0">
                            <a:latin typeface="Cambria Math"/>
                          </a:rPr>
                          <m:t>1</m:t>
                        </m:r>
                      </m:sub>
                    </m:sSub>
                    <m:r>
                      <a:rPr lang="es-CR" sz="2400" b="0" i="1" smtClean="0">
                        <a:latin typeface="Cambria Math"/>
                        <a:ea typeface="Cambria Math"/>
                      </a:rPr>
                      <m:t>⋃</m:t>
                    </m:r>
                    <m:sSub>
                      <m:sSubPr>
                        <m:ctrlPr>
                          <a:rPr lang="es-CR" sz="2400" b="0" i="1" smtClean="0">
                            <a:latin typeface="Cambria Math" panose="02040503050406030204" pitchFamily="18" charset="0"/>
                            <a:ea typeface="Cambria Math"/>
                          </a:rPr>
                        </m:ctrlPr>
                      </m:sSubPr>
                      <m:e>
                        <m:r>
                          <a:rPr lang="es-CR" sz="2400" b="0" i="1" smtClean="0">
                            <a:latin typeface="Cambria Math"/>
                            <a:ea typeface="Cambria Math"/>
                          </a:rPr>
                          <m:t>𝐶</m:t>
                        </m:r>
                      </m:e>
                      <m:sub>
                        <m:r>
                          <a:rPr lang="es-CR" sz="2400" b="0" i="1" smtClean="0">
                            <a:latin typeface="Cambria Math"/>
                            <a:ea typeface="Cambria Math"/>
                          </a:rPr>
                          <m:t>2</m:t>
                        </m:r>
                      </m:sub>
                    </m:sSub>
                    <m:r>
                      <a:rPr lang="es-CR" sz="2400" b="0" i="1" smtClean="0">
                        <a:latin typeface="Cambria Math"/>
                        <a:ea typeface="Cambria Math"/>
                      </a:rPr>
                      <m:t>…</m:t>
                    </m:r>
                    <m:r>
                      <a:rPr lang="es-CR" sz="2400" i="1">
                        <a:latin typeface="Cambria Math"/>
                        <a:ea typeface="Cambria Math"/>
                      </a:rPr>
                      <m:t>⋃</m:t>
                    </m:r>
                    <m:sSub>
                      <m:sSubPr>
                        <m:ctrlPr>
                          <a:rPr lang="es-CR" sz="2400" b="0" i="1" smtClean="0">
                            <a:latin typeface="Cambria Math" panose="02040503050406030204" pitchFamily="18" charset="0"/>
                            <a:ea typeface="Cambria Math"/>
                          </a:rPr>
                        </m:ctrlPr>
                      </m:sSubPr>
                      <m:e>
                        <m:r>
                          <a:rPr lang="es-CR" sz="2400" b="0" i="1" smtClean="0">
                            <a:latin typeface="Cambria Math"/>
                            <a:ea typeface="Cambria Math"/>
                          </a:rPr>
                          <m:t>𝐶</m:t>
                        </m:r>
                      </m:e>
                      <m:sub>
                        <m:r>
                          <a:rPr lang="es-CR" sz="2400" b="0" i="1" smtClean="0">
                            <a:latin typeface="Cambria Math"/>
                            <a:ea typeface="Cambria Math"/>
                          </a:rPr>
                          <m:t>𝑘</m:t>
                        </m:r>
                      </m:sub>
                    </m:sSub>
                    <m:r>
                      <a:rPr lang="es-CR" sz="2400" b="0" i="1" smtClean="0">
                        <a:latin typeface="Cambria Math"/>
                        <a:ea typeface="Cambria Math"/>
                      </a:rPr>
                      <m:t>=</m:t>
                    </m:r>
                    <m:d>
                      <m:dPr>
                        <m:begChr m:val="{"/>
                        <m:endChr m:val="}"/>
                        <m:ctrlPr>
                          <a:rPr lang="es-CR" sz="2400" b="0" i="1" smtClean="0">
                            <a:latin typeface="Cambria Math" panose="02040503050406030204" pitchFamily="18" charset="0"/>
                            <a:ea typeface="Cambria Math"/>
                          </a:rPr>
                        </m:ctrlPr>
                      </m:dPr>
                      <m:e>
                        <m:r>
                          <a:rPr lang="es-CR" sz="2400" b="0" i="1" smtClean="0">
                            <a:latin typeface="Cambria Math"/>
                            <a:ea typeface="Cambria Math"/>
                          </a:rPr>
                          <m:t>1,…,</m:t>
                        </m:r>
                        <m:r>
                          <a:rPr lang="es-CR" sz="2400" b="0" i="1" smtClean="0">
                            <a:latin typeface="Cambria Math"/>
                            <a:ea typeface="Cambria Math"/>
                          </a:rPr>
                          <m:t>𝑛</m:t>
                        </m:r>
                      </m:e>
                    </m:d>
                    <m:r>
                      <a:rPr lang="es-CR" sz="2400" b="0" i="1" smtClean="0">
                        <a:latin typeface="Cambria Math"/>
                        <a:ea typeface="Cambria Math"/>
                      </a:rPr>
                      <m:t>.</m:t>
                    </m:r>
                  </m:oMath>
                </a14:m>
                <a:r>
                  <a:rPr lang="es-CR" sz="2400" dirty="0" smtClean="0"/>
                  <a:t> Significa que toda observación pertenece al menos a uno de los </a:t>
                </a:r>
                <a14:m>
                  <m:oMath xmlns:m="http://schemas.openxmlformats.org/officeDocument/2006/math">
                    <m:r>
                      <a:rPr lang="es-CR" sz="2400" i="1" dirty="0" smtClean="0">
                        <a:latin typeface="Cambria Math"/>
                      </a:rPr>
                      <m:t>𝐾</m:t>
                    </m:r>
                  </m:oMath>
                </a14:m>
                <a:r>
                  <a:rPr lang="es-CR" sz="2400" dirty="0" smtClean="0"/>
                  <a:t> </a:t>
                </a:r>
                <a:r>
                  <a:rPr lang="es-CR" sz="2400" dirty="0" err="1" smtClean="0"/>
                  <a:t>clusters</a:t>
                </a:r>
                <a:r>
                  <a:rPr lang="es-CR" sz="2400" dirty="0" smtClean="0"/>
                  <a:t>.</a:t>
                </a:r>
              </a:p>
              <a:p>
                <a14:m>
                  <m:oMath xmlns:m="http://schemas.openxmlformats.org/officeDocument/2006/math">
                    <m:sSub>
                      <m:sSubPr>
                        <m:ctrlPr>
                          <a:rPr lang="es-CR" sz="2400" i="1">
                            <a:latin typeface="Cambria Math" panose="02040503050406030204" pitchFamily="18" charset="0"/>
                          </a:rPr>
                        </m:ctrlPr>
                      </m:sSubPr>
                      <m:e>
                        <m:r>
                          <m:rPr>
                            <m:sty m:val="p"/>
                          </m:rPr>
                          <a:rPr lang="es-CR" sz="2400">
                            <a:latin typeface="Cambria Math"/>
                          </a:rPr>
                          <m:t>C</m:t>
                        </m:r>
                      </m:e>
                      <m:sub>
                        <m:r>
                          <m:rPr>
                            <m:sty m:val="p"/>
                          </m:rPr>
                          <a:rPr lang="es-CR" sz="2400" b="0" i="0" smtClean="0">
                            <a:latin typeface="Cambria Math"/>
                          </a:rPr>
                          <m:t>k</m:t>
                        </m:r>
                      </m:sub>
                    </m:sSub>
                    <m:r>
                      <a:rPr lang="es-CR" sz="2400" i="1" smtClean="0">
                        <a:latin typeface="Cambria Math"/>
                        <a:ea typeface="Cambria Math"/>
                      </a:rPr>
                      <m:t>∩</m:t>
                    </m:r>
                    <m:sSub>
                      <m:sSubPr>
                        <m:ctrlPr>
                          <a:rPr lang="es-CR" sz="2400" b="0" i="1" smtClean="0">
                            <a:latin typeface="Cambria Math" panose="02040503050406030204" pitchFamily="18" charset="0"/>
                            <a:ea typeface="Cambria Math"/>
                          </a:rPr>
                        </m:ctrlPr>
                      </m:sSubPr>
                      <m:e>
                        <m:r>
                          <a:rPr lang="es-CR" sz="2400" b="0" i="1" smtClean="0">
                            <a:latin typeface="Cambria Math"/>
                            <a:ea typeface="Cambria Math"/>
                          </a:rPr>
                          <m:t>𝐶</m:t>
                        </m:r>
                      </m:e>
                      <m:sub>
                        <m:r>
                          <a:rPr lang="es-CR" sz="2400" b="0" i="1" smtClean="0">
                            <a:latin typeface="Cambria Math"/>
                            <a:ea typeface="Cambria Math"/>
                          </a:rPr>
                          <m:t>𝑗</m:t>
                        </m:r>
                      </m:sub>
                    </m:sSub>
                    <m:r>
                      <a:rPr lang="es-CR" sz="2400" b="0" i="1" smtClean="0">
                        <a:latin typeface="Cambria Math"/>
                        <a:ea typeface="Cambria Math"/>
                      </a:rPr>
                      <m:t>=⊘</m:t>
                    </m:r>
                  </m:oMath>
                </a14:m>
                <a:r>
                  <a:rPr lang="es-CR" sz="2400" dirty="0" smtClean="0"/>
                  <a:t> para todo </a:t>
                </a:r>
                <a14:m>
                  <m:oMath xmlns:m="http://schemas.openxmlformats.org/officeDocument/2006/math">
                    <m:r>
                      <a:rPr lang="es-CR" sz="2400" b="0" i="1" smtClean="0">
                        <a:latin typeface="Cambria Math"/>
                      </a:rPr>
                      <m:t>𝑘</m:t>
                    </m:r>
                    <m:r>
                      <a:rPr lang="es-CR" sz="2400" b="0" i="1" smtClean="0">
                        <a:latin typeface="Cambria Math"/>
                        <a:ea typeface="Cambria Math"/>
                      </a:rPr>
                      <m:t>≠</m:t>
                    </m:r>
                    <m:r>
                      <a:rPr lang="es-CR" sz="2400" b="0" i="1" smtClean="0">
                        <a:latin typeface="Cambria Math"/>
                        <a:ea typeface="Cambria Math"/>
                      </a:rPr>
                      <m:t>𝑗</m:t>
                    </m:r>
                  </m:oMath>
                </a14:m>
                <a:r>
                  <a:rPr lang="es-CR" sz="2400" dirty="0" smtClean="0"/>
                  <a:t>. Implica que los </a:t>
                </a:r>
                <a:r>
                  <a:rPr lang="es-CR" sz="2400" dirty="0" err="1" smtClean="0"/>
                  <a:t>clusters</a:t>
                </a:r>
                <a:r>
                  <a:rPr lang="es-CR" sz="2400" dirty="0" smtClean="0"/>
                  <a:t> no solapan, ninguna observación pertenece a más de un </a:t>
                </a:r>
                <a:r>
                  <a:rPr lang="es-CR" sz="2400" dirty="0" err="1" smtClean="0"/>
                  <a:t>cluster</a:t>
                </a:r>
                <a:r>
                  <a:rPr lang="es-CR" sz="2400" dirty="0" smtClean="0"/>
                  <a:t> a la vez.</a:t>
                </a:r>
              </a:p>
              <a:p>
                <a:endParaRPr lang="es-CR" sz="2400" dirty="0"/>
              </a:p>
              <a:p>
                <a:pPr marL="0" indent="0">
                  <a:buNone/>
                </a:pPr>
                <a:r>
                  <a:rPr lang="es-CR" sz="2400" dirty="0"/>
                  <a:t>Dos de las medidas más comúnmente empleadas definen la varianza interna de un </a:t>
                </a:r>
                <a:r>
                  <a:rPr lang="es-CR" sz="2400" i="1" dirty="0" err="1" smtClean="0"/>
                  <a:t>cluster</a:t>
                </a:r>
                <a:r>
                  <a:rPr lang="es-CR" sz="2400" i="1" dirty="0" smtClean="0"/>
                  <a:t> </a:t>
                </a:r>
                <a14:m>
                  <m:oMath xmlns:m="http://schemas.openxmlformats.org/officeDocument/2006/math">
                    <m:r>
                      <a:rPr lang="es-CR" sz="2400" b="0" i="1" smtClean="0">
                        <a:latin typeface="Cambria Math"/>
                      </a:rPr>
                      <m:t>(</m:t>
                    </m:r>
                    <m:r>
                      <a:rPr lang="es-CR" sz="2400" b="0" i="1" smtClean="0">
                        <a:latin typeface="Cambria Math"/>
                      </a:rPr>
                      <m:t>𝑊</m:t>
                    </m:r>
                    <m:r>
                      <a:rPr lang="es-CR" sz="2400" b="0" i="1" smtClean="0">
                        <a:latin typeface="Cambria Math"/>
                      </a:rPr>
                      <m:t>(</m:t>
                    </m:r>
                    <m:sSub>
                      <m:sSubPr>
                        <m:ctrlPr>
                          <a:rPr lang="es-CR" sz="2400" b="0" i="1" smtClean="0">
                            <a:latin typeface="Cambria Math" panose="02040503050406030204" pitchFamily="18" charset="0"/>
                          </a:rPr>
                        </m:ctrlPr>
                      </m:sSubPr>
                      <m:e>
                        <m:r>
                          <a:rPr lang="es-CR" sz="2400" b="0" i="1" smtClean="0">
                            <a:latin typeface="Cambria Math"/>
                          </a:rPr>
                          <m:t>𝐶</m:t>
                        </m:r>
                      </m:e>
                      <m:sub>
                        <m:r>
                          <a:rPr lang="es-CR" sz="2400" b="0" i="1" smtClean="0">
                            <a:latin typeface="Cambria Math"/>
                          </a:rPr>
                          <m:t>𝑘</m:t>
                        </m:r>
                      </m:sub>
                    </m:sSub>
                    <m:r>
                      <a:rPr lang="es-CR" sz="2400" b="0" i="1" smtClean="0">
                        <a:latin typeface="Cambria Math"/>
                      </a:rPr>
                      <m:t>))</m:t>
                    </m:r>
                  </m:oMath>
                </a14:m>
                <a:r>
                  <a:rPr lang="es-CR" sz="2400" dirty="0" smtClean="0"/>
                  <a:t> como: </a:t>
                </a:r>
                <a:endParaRPr lang="es-CR" sz="2400" dirty="0"/>
              </a:p>
              <a:p>
                <a:pPr marL="0" indent="0">
                  <a:buNone/>
                </a:pPr>
                <a:endParaRPr lang="es-CR" sz="2400" dirty="0" smtClean="0"/>
              </a:p>
              <a:p>
                <a:r>
                  <a:rPr lang="es-CR" sz="2400" dirty="0"/>
                  <a:t>La suma de las distancias </a:t>
                </a:r>
                <a:r>
                  <a:rPr lang="es-CR" sz="2400" dirty="0" err="1"/>
                  <a:t>euclídeas</a:t>
                </a:r>
                <a:r>
                  <a:rPr lang="es-CR" sz="2400" dirty="0"/>
                  <a:t> al cuadrado entre cada observación </a:t>
                </a:r>
                <a14:m>
                  <m:oMath xmlns:m="http://schemas.openxmlformats.org/officeDocument/2006/math">
                    <m:r>
                      <a:rPr lang="es-CR" sz="2400" b="0" i="1" smtClean="0">
                        <a:latin typeface="Cambria Math"/>
                      </a:rPr>
                      <m:t>(</m:t>
                    </m:r>
                    <m:sSub>
                      <m:sSubPr>
                        <m:ctrlPr>
                          <a:rPr lang="es-CR" sz="2400" b="0" i="1" smtClean="0">
                            <a:latin typeface="Cambria Math" panose="02040503050406030204" pitchFamily="18" charset="0"/>
                          </a:rPr>
                        </m:ctrlPr>
                      </m:sSubPr>
                      <m:e>
                        <m:r>
                          <a:rPr lang="es-CR" sz="2400" b="0" i="1" smtClean="0">
                            <a:latin typeface="Cambria Math"/>
                          </a:rPr>
                          <m:t>𝑥</m:t>
                        </m:r>
                      </m:e>
                      <m:sub>
                        <m:r>
                          <a:rPr lang="es-CR" sz="2400" b="0" i="1" smtClean="0">
                            <a:latin typeface="Cambria Math"/>
                          </a:rPr>
                          <m:t>𝑖</m:t>
                        </m:r>
                      </m:sub>
                    </m:sSub>
                    <m:r>
                      <a:rPr lang="es-CR" sz="2400" b="0" i="1" smtClean="0">
                        <a:latin typeface="Cambria Math"/>
                      </a:rPr>
                      <m:t>)</m:t>
                    </m:r>
                  </m:oMath>
                </a14:m>
                <a:r>
                  <a:rPr lang="es-CR" sz="2400" dirty="0" smtClean="0"/>
                  <a:t> </a:t>
                </a:r>
                <a:r>
                  <a:rPr lang="es-CR" sz="2400" dirty="0"/>
                  <a:t>y el </a:t>
                </a:r>
                <a:r>
                  <a:rPr lang="es-CR" sz="2400" dirty="0" err="1"/>
                  <a:t>centroide</a:t>
                </a:r>
                <a:r>
                  <a:rPr lang="es-CR" sz="2400" dirty="0"/>
                  <a:t> </a:t>
                </a:r>
                <a:r>
                  <a:rPr lang="es-CR" sz="2400" dirty="0" smtClean="0"/>
                  <a:t>(</a:t>
                </a:r>
                <a14:m>
                  <m:oMath xmlns:m="http://schemas.openxmlformats.org/officeDocument/2006/math">
                    <m:r>
                      <a:rPr lang="es-CR" sz="2400" i="1" dirty="0" smtClean="0">
                        <a:latin typeface="Cambria Math"/>
                      </a:rPr>
                      <m:t>𝜇</m:t>
                    </m:r>
                  </m:oMath>
                </a14:m>
                <a:r>
                  <a:rPr lang="es-CR" sz="2400" dirty="0" smtClean="0"/>
                  <a:t>) </a:t>
                </a:r>
                <a:r>
                  <a:rPr lang="es-CR" sz="2400" dirty="0"/>
                  <a:t>de su </a:t>
                </a:r>
                <a:r>
                  <a:rPr lang="es-CR" sz="2400" i="1" dirty="0" err="1"/>
                  <a:t>cluster</a:t>
                </a:r>
                <a:r>
                  <a:rPr lang="es-CR" sz="2400" dirty="0"/>
                  <a:t>. Esto equivale a la suma de cuadrados internos del </a:t>
                </a:r>
                <a:r>
                  <a:rPr lang="es-CR" sz="2400" i="1" dirty="0" err="1"/>
                  <a:t>cluster</a:t>
                </a:r>
                <a:r>
                  <a:rPr lang="es-CR" sz="2400" dirty="0" smtClean="0"/>
                  <a:t>.</a:t>
                </a:r>
              </a:p>
              <a:p>
                <a:pPr marL="0" indent="0" algn="ctr">
                  <a:buNone/>
                </a:pPr>
                <a14:m>
                  <m:oMathPara xmlns:m="http://schemas.openxmlformats.org/officeDocument/2006/math">
                    <m:oMathParaPr>
                      <m:jc m:val="centerGroup"/>
                    </m:oMathParaPr>
                    <m:oMath xmlns:m="http://schemas.openxmlformats.org/officeDocument/2006/math">
                      <m:r>
                        <a:rPr lang="es-CR" sz="2400" b="0" i="1" smtClean="0">
                          <a:latin typeface="Cambria Math"/>
                        </a:rPr>
                        <m:t>𝑊</m:t>
                      </m:r>
                      <m:d>
                        <m:dPr>
                          <m:ctrlPr>
                            <a:rPr lang="es-CR" sz="2400" b="0" i="1" smtClean="0">
                              <a:latin typeface="Cambria Math" panose="02040503050406030204" pitchFamily="18" charset="0"/>
                            </a:rPr>
                          </m:ctrlPr>
                        </m:dPr>
                        <m:e>
                          <m:sSub>
                            <m:sSubPr>
                              <m:ctrlPr>
                                <a:rPr lang="es-CR" sz="2400" b="0" i="1" smtClean="0">
                                  <a:latin typeface="Cambria Math" panose="02040503050406030204" pitchFamily="18" charset="0"/>
                                </a:rPr>
                              </m:ctrlPr>
                            </m:sSubPr>
                            <m:e>
                              <m:r>
                                <a:rPr lang="es-CR" sz="2400" b="0" i="1" smtClean="0">
                                  <a:latin typeface="Cambria Math"/>
                                </a:rPr>
                                <m:t>𝐶</m:t>
                              </m:r>
                            </m:e>
                            <m:sub>
                              <m:r>
                                <a:rPr lang="es-CR" sz="2400" b="0" i="1" smtClean="0">
                                  <a:latin typeface="Cambria Math"/>
                                </a:rPr>
                                <m:t>𝑘</m:t>
                              </m:r>
                            </m:sub>
                          </m:sSub>
                        </m:e>
                      </m:d>
                      <m:r>
                        <a:rPr lang="es-CR" sz="2400" b="0" i="1" smtClean="0">
                          <a:latin typeface="Cambria Math"/>
                        </a:rPr>
                        <m:t>=</m:t>
                      </m:r>
                      <m:nary>
                        <m:naryPr>
                          <m:chr m:val="∑"/>
                          <m:supHide m:val="on"/>
                          <m:ctrlPr>
                            <a:rPr lang="es-CR" sz="2400" b="0" i="1" smtClean="0">
                              <a:latin typeface="Cambria Math" panose="02040503050406030204" pitchFamily="18" charset="0"/>
                            </a:rPr>
                          </m:ctrlPr>
                        </m:naryPr>
                        <m:sub>
                          <m:sSub>
                            <m:sSubPr>
                              <m:ctrlPr>
                                <a:rPr lang="es-CR" sz="2400" b="0" i="1" smtClean="0">
                                  <a:latin typeface="Cambria Math" panose="02040503050406030204" pitchFamily="18" charset="0"/>
                                </a:rPr>
                              </m:ctrlPr>
                            </m:sSubPr>
                            <m:e>
                              <m:r>
                                <m:rPr>
                                  <m:brk m:alnAt="7"/>
                                </m:rPr>
                                <a:rPr lang="es-CR" sz="2400" b="0" i="1" smtClean="0">
                                  <a:latin typeface="Cambria Math"/>
                                </a:rPr>
                                <m:t>𝑥</m:t>
                              </m:r>
                            </m:e>
                            <m:sub>
                              <m:r>
                                <m:rPr>
                                  <m:brk m:alnAt="7"/>
                                </m:rPr>
                                <a:rPr lang="es-CR" sz="2400" b="0" i="1" smtClean="0">
                                  <a:latin typeface="Cambria Math"/>
                                </a:rPr>
                                <m:t>𝑖</m:t>
                              </m:r>
                            </m:sub>
                          </m:sSub>
                          <m:r>
                            <m:rPr>
                              <m:brk m:alnAt="7"/>
                            </m:rPr>
                            <a:rPr lang="es-CR" sz="2400" b="0" i="1" smtClean="0">
                              <a:latin typeface="Cambria Math"/>
                              <a:ea typeface="Cambria Math"/>
                            </a:rPr>
                            <m:t>∈</m:t>
                          </m:r>
                          <m:sSub>
                            <m:sSubPr>
                              <m:ctrlPr>
                                <a:rPr lang="es-CR" sz="2400" b="0" i="1" smtClean="0">
                                  <a:latin typeface="Cambria Math" panose="02040503050406030204" pitchFamily="18" charset="0"/>
                                  <a:ea typeface="Cambria Math"/>
                                </a:rPr>
                              </m:ctrlPr>
                            </m:sSubPr>
                            <m:e>
                              <m:r>
                                <m:rPr>
                                  <m:brk m:alnAt="7"/>
                                </m:rPr>
                                <a:rPr lang="es-CR" sz="2400" b="0" i="1" smtClean="0">
                                  <a:latin typeface="Cambria Math"/>
                                  <a:ea typeface="Cambria Math"/>
                                </a:rPr>
                                <m:t>𝐶</m:t>
                              </m:r>
                            </m:e>
                            <m:sub>
                              <m:r>
                                <m:rPr>
                                  <m:brk m:alnAt="7"/>
                                </m:rPr>
                                <a:rPr lang="es-CR" sz="2400" b="0" i="1" smtClean="0">
                                  <a:latin typeface="Cambria Math"/>
                                  <a:ea typeface="Cambria Math"/>
                                </a:rPr>
                                <m:t>𝑘</m:t>
                              </m:r>
                            </m:sub>
                          </m:sSub>
                        </m:sub>
                        <m:sup/>
                        <m:e>
                          <m:sSup>
                            <m:sSupPr>
                              <m:ctrlPr>
                                <a:rPr lang="es-CR" sz="2400" b="0" i="1" smtClean="0">
                                  <a:latin typeface="Cambria Math" panose="02040503050406030204" pitchFamily="18" charset="0"/>
                                </a:rPr>
                              </m:ctrlPr>
                            </m:sSupPr>
                            <m:e>
                              <m:r>
                                <a:rPr lang="es-CR" sz="2400" i="1">
                                  <a:latin typeface="Cambria Math"/>
                                </a:rPr>
                                <m:t>(</m:t>
                              </m:r>
                              <m:sSub>
                                <m:sSubPr>
                                  <m:ctrlPr>
                                    <a:rPr lang="es-CR" sz="2400" b="0" i="1" smtClean="0">
                                      <a:latin typeface="Cambria Math" panose="02040503050406030204" pitchFamily="18" charset="0"/>
                                    </a:rPr>
                                  </m:ctrlPr>
                                </m:sSubPr>
                                <m:e>
                                  <m:r>
                                    <a:rPr lang="es-CR" sz="2400" b="0" i="1" smtClean="0">
                                      <a:latin typeface="Cambria Math"/>
                                    </a:rPr>
                                    <m:t>𝑥</m:t>
                                  </m:r>
                                </m:e>
                                <m:sub>
                                  <m:r>
                                    <a:rPr lang="es-CR" sz="2400" b="0" i="1" smtClean="0">
                                      <a:latin typeface="Cambria Math"/>
                                    </a:rPr>
                                    <m:t>𝑖</m:t>
                                  </m:r>
                                </m:sub>
                              </m:sSub>
                              <m:r>
                                <a:rPr lang="es-CR" sz="2400" b="0" i="1" smtClean="0">
                                  <a:latin typeface="Cambria Math"/>
                                </a:rPr>
                                <m:t>−</m:t>
                              </m:r>
                              <m:sSub>
                                <m:sSubPr>
                                  <m:ctrlPr>
                                    <a:rPr lang="es-CR" sz="2400" b="0" i="1" smtClean="0">
                                      <a:latin typeface="Cambria Math" panose="02040503050406030204" pitchFamily="18" charset="0"/>
                                      <a:ea typeface="Cambria Math"/>
                                    </a:rPr>
                                  </m:ctrlPr>
                                </m:sSubPr>
                                <m:e>
                                  <m:r>
                                    <a:rPr lang="es-CR" sz="2400" b="0" i="1" smtClean="0">
                                      <a:latin typeface="Cambria Math"/>
                                      <a:ea typeface="Cambria Math"/>
                                    </a:rPr>
                                    <m:t>𝜇</m:t>
                                  </m:r>
                                </m:e>
                                <m:sub>
                                  <m:r>
                                    <a:rPr lang="es-CR" sz="2400" b="0" i="1" smtClean="0">
                                      <a:latin typeface="Cambria Math"/>
                                      <a:ea typeface="Cambria Math"/>
                                    </a:rPr>
                                    <m:t>𝑘</m:t>
                                  </m:r>
                                </m:sub>
                              </m:sSub>
                              <m:r>
                                <a:rPr lang="es-CR" sz="2400" i="1">
                                  <a:latin typeface="Cambria Math"/>
                                </a:rPr>
                                <m:t>)</m:t>
                              </m:r>
                            </m:e>
                            <m:sup>
                              <m:r>
                                <a:rPr lang="es-CR" sz="2400" b="0" i="1" smtClean="0">
                                  <a:latin typeface="Cambria Math"/>
                                </a:rPr>
                                <m:t>2</m:t>
                              </m:r>
                            </m:sup>
                          </m:sSup>
                        </m:e>
                      </m:nary>
                    </m:oMath>
                  </m:oMathPara>
                </a14:m>
                <a:endParaRPr lang="es-CR" sz="2400" dirty="0"/>
              </a:p>
              <a:p>
                <a:pPr marL="0" indent="0">
                  <a:buNone/>
                </a:pPr>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0" y="836712"/>
                <a:ext cx="9036496" cy="6021288"/>
              </a:xfrm>
              <a:blipFill rotWithShape="1">
                <a:blip r:embed="rId2"/>
                <a:stretch>
                  <a:fillRect l="-810" t="-1113"/>
                </a:stretch>
              </a:blipFill>
            </p:spPr>
            <p:txBody>
              <a:bodyPr/>
              <a:lstStyle/>
              <a:p>
                <a:r>
                  <a:rPr lang="es-CR">
                    <a:noFill/>
                  </a:rPr>
                  <a:t> </a:t>
                </a:r>
              </a:p>
            </p:txBody>
          </p:sp>
        </mc:Fallback>
      </mc:AlternateContent>
      <p:sp>
        <p:nvSpPr>
          <p:cNvPr id="4" name="1 Título"/>
          <p:cNvSpPr>
            <a:spLocks noGrp="1"/>
          </p:cNvSpPr>
          <p:nvPr>
            <p:ph type="title"/>
          </p:nvPr>
        </p:nvSpPr>
        <p:spPr>
          <a:xfrm>
            <a:off x="467544" y="44624"/>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228242636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67544" y="44624"/>
            <a:ext cx="8229600" cy="782960"/>
          </a:xfrm>
        </p:spPr>
        <p:txBody>
          <a:bodyPr>
            <a:normAutofit/>
          </a:bodyPr>
          <a:lstStyle/>
          <a:p>
            <a:r>
              <a:rPr lang="es-CR" dirty="0"/>
              <a:t>Tipos de </a:t>
            </a:r>
            <a:r>
              <a:rPr lang="es-CR" dirty="0" err="1" smtClean="0"/>
              <a:t>Clusters</a:t>
            </a:r>
            <a:endParaRPr lang="es-CR" dirty="0"/>
          </a:p>
        </p:txBody>
      </p:sp>
      <mc:AlternateContent xmlns:mc="http://schemas.openxmlformats.org/markup-compatibility/2006" xmlns:a14="http://schemas.microsoft.com/office/drawing/2010/main">
        <mc:Choice Requires="a14">
          <p:sp>
            <p:nvSpPr>
              <p:cNvPr id="5" name="2 Marcador de contenido"/>
              <p:cNvSpPr>
                <a:spLocks noGrp="1"/>
              </p:cNvSpPr>
              <p:nvPr>
                <p:ph idx="1"/>
              </p:nvPr>
            </p:nvSpPr>
            <p:spPr>
              <a:xfrm>
                <a:off x="0" y="836712"/>
                <a:ext cx="9036496" cy="6021288"/>
              </a:xfrm>
            </p:spPr>
            <p:txBody>
              <a:bodyPr>
                <a:normAutofit/>
              </a:bodyPr>
              <a:lstStyle/>
              <a:p>
                <a:r>
                  <a:rPr lang="es-CR" sz="2400" dirty="0" smtClean="0"/>
                  <a:t>La suma </a:t>
                </a:r>
                <a:r>
                  <a:rPr lang="es-CR" sz="2400" dirty="0"/>
                  <a:t>de las distancias </a:t>
                </a:r>
                <a:r>
                  <a:rPr lang="es-CR" sz="2400" dirty="0" err="1"/>
                  <a:t>euclídeas</a:t>
                </a:r>
                <a:r>
                  <a:rPr lang="es-CR" sz="2400" dirty="0"/>
                  <a:t> al cuadrado entre todos los pares de observaciones que forman el </a:t>
                </a:r>
                <a:r>
                  <a:rPr lang="es-CR" sz="2400" i="1" dirty="0" err="1"/>
                  <a:t>cluster</a:t>
                </a:r>
                <a:r>
                  <a:rPr lang="es-CR" sz="2400" dirty="0"/>
                  <a:t>, dividida entre el número de observaciones del </a:t>
                </a:r>
                <a:r>
                  <a:rPr lang="es-CR" sz="2400" i="1" dirty="0" err="1"/>
                  <a:t>cluster</a:t>
                </a:r>
                <a:r>
                  <a:rPr lang="es-CR" sz="2400" dirty="0" smtClean="0"/>
                  <a:t>.</a:t>
                </a:r>
              </a:p>
              <a:p>
                <a:endParaRPr lang="es-CR" sz="2400" dirty="0"/>
              </a:p>
              <a:p>
                <a:endParaRPr lang="es-CR" sz="2400" dirty="0" smtClean="0"/>
              </a:p>
              <a:p>
                <a:pPr marL="0" indent="0">
                  <a:buNone/>
                </a:pPr>
                <a:r>
                  <a:rPr lang="es-CR" sz="2400" dirty="0"/>
                  <a:t>Minimizar la suma total de varianza </a:t>
                </a:r>
                <a:r>
                  <a:rPr lang="es-CR" sz="2400" dirty="0" smtClean="0"/>
                  <a:t>interna </a:t>
                </a:r>
                <a14:m>
                  <m:oMath xmlns:m="http://schemas.openxmlformats.org/officeDocument/2006/math">
                    <m:nary>
                      <m:naryPr>
                        <m:chr m:val="∑"/>
                        <m:limLoc m:val="subSup"/>
                        <m:ctrlPr>
                          <a:rPr lang="es-CR" sz="2400" i="1" smtClean="0">
                            <a:latin typeface="Cambria Math" panose="02040503050406030204" pitchFamily="18" charset="0"/>
                          </a:rPr>
                        </m:ctrlPr>
                      </m:naryPr>
                      <m:sub>
                        <m:r>
                          <m:rPr>
                            <m:brk m:alnAt="25"/>
                          </m:rPr>
                          <a:rPr lang="es-CR" sz="2400" b="0" i="1" smtClean="0">
                            <a:latin typeface="Cambria Math"/>
                          </a:rPr>
                          <m:t>𝑘</m:t>
                        </m:r>
                        <m:r>
                          <a:rPr lang="es-CR" sz="2400" b="0" i="1" smtClean="0">
                            <a:latin typeface="Cambria Math"/>
                          </a:rPr>
                          <m:t>=1</m:t>
                        </m:r>
                      </m:sub>
                      <m:sup>
                        <m:r>
                          <a:rPr lang="es-CR" sz="2400" b="0" i="1" smtClean="0">
                            <a:latin typeface="Cambria Math"/>
                          </a:rPr>
                          <m:t>𝑘</m:t>
                        </m:r>
                      </m:sup>
                      <m:e>
                        <m:r>
                          <a:rPr lang="es-CR" sz="2400" b="0" i="1" smtClean="0">
                            <a:latin typeface="Cambria Math"/>
                          </a:rPr>
                          <m:t>𝑊</m:t>
                        </m:r>
                        <m:r>
                          <a:rPr lang="es-CR" sz="2400" b="0" i="1" smtClean="0">
                            <a:latin typeface="Cambria Math"/>
                          </a:rPr>
                          <m:t>(</m:t>
                        </m:r>
                        <m:sSub>
                          <m:sSubPr>
                            <m:ctrlPr>
                              <a:rPr lang="es-CR" sz="2400" b="0" i="1" smtClean="0">
                                <a:latin typeface="Cambria Math" panose="02040503050406030204" pitchFamily="18" charset="0"/>
                              </a:rPr>
                            </m:ctrlPr>
                          </m:sSubPr>
                          <m:e>
                            <m:r>
                              <a:rPr lang="es-CR" sz="2400" b="0" i="1" smtClean="0">
                                <a:latin typeface="Cambria Math"/>
                              </a:rPr>
                              <m:t>𝐶</m:t>
                            </m:r>
                          </m:e>
                          <m:sub>
                            <m:r>
                              <a:rPr lang="es-CR" sz="2400" b="0" i="1" smtClean="0">
                                <a:latin typeface="Cambria Math"/>
                              </a:rPr>
                              <m:t>𝑘</m:t>
                            </m:r>
                          </m:sub>
                        </m:sSub>
                        <m:r>
                          <a:rPr lang="es-CR" sz="2400" b="0" i="1" smtClean="0">
                            <a:latin typeface="Cambria Math"/>
                          </a:rPr>
                          <m:t>)</m:t>
                        </m:r>
                      </m:e>
                    </m:nary>
                  </m:oMath>
                </a14:m>
                <a:r>
                  <a:rPr lang="es-CR" sz="2400" dirty="0" smtClean="0"/>
                  <a:t> de </a:t>
                </a:r>
                <a:r>
                  <a:rPr lang="es-CR" sz="2400" dirty="0"/>
                  <a:t>e forma exacta (encontrar el mínimo global) es un proceso muy complejo debido a la inmensa cantidad de formas en las que </a:t>
                </a:r>
                <a:r>
                  <a:rPr lang="es-CR" sz="2400" i="1" dirty="0" err="1"/>
                  <a:t>n</a:t>
                </a:r>
                <a:r>
                  <a:rPr lang="es-CR" sz="2400" dirty="0" err="1"/>
                  <a:t>observaciones</a:t>
                </a:r>
                <a:r>
                  <a:rPr lang="es-CR" sz="2400" dirty="0"/>
                  <a:t> se pueden dividir en </a:t>
                </a:r>
                <a:r>
                  <a:rPr lang="es-CR" sz="2400" i="1" dirty="0"/>
                  <a:t>K</a:t>
                </a:r>
                <a:r>
                  <a:rPr lang="es-CR" sz="2400" dirty="0"/>
                  <a:t> grupos. Sin embargo, es posible obtener una solución que, aun no siendo la mejor de entre todas las posibles, es muy buena (óptimo local). El algoritmo empleado para ello es</a:t>
                </a:r>
                <a:r>
                  <a:rPr lang="es-CR" sz="2400" dirty="0" smtClean="0"/>
                  <a:t>:</a:t>
                </a:r>
              </a:p>
              <a:p>
                <a:pPr marL="0" indent="0">
                  <a:buNone/>
                </a:pPr>
                <a:endParaRPr lang="es-CR" sz="2400" dirty="0"/>
              </a:p>
              <a:p>
                <a:pPr marL="0" indent="0">
                  <a:buNone/>
                </a:pPr>
                <a:r>
                  <a:rPr lang="es-CR" sz="2400" dirty="0" smtClean="0"/>
                  <a:t>1. Asignar </a:t>
                </a:r>
                <a:r>
                  <a:rPr lang="es-CR" sz="2400" dirty="0"/>
                  <a:t>aleatoriamente un número entre 1 y KK a cada observación. Esto sirve como asignación inicial aleatoria de las observaciones a los </a:t>
                </a:r>
                <a:r>
                  <a:rPr lang="es-CR" sz="2400" i="1" dirty="0" err="1"/>
                  <a:t>clusters</a:t>
                </a:r>
                <a:r>
                  <a:rPr lang="es-CR" sz="2400" dirty="0"/>
                  <a:t>.</a:t>
                </a:r>
                <a:endParaRPr lang="es-CR" sz="2400" dirty="0" smtClean="0"/>
              </a:p>
              <a:p>
                <a:pPr marL="0" indent="0">
                  <a:buNone/>
                </a:pPr>
                <a:endParaRPr lang="es-CR" sz="2400" dirty="0" smtClean="0"/>
              </a:p>
            </p:txBody>
          </p:sp>
        </mc:Choice>
        <mc:Fallback xmlns="">
          <p:sp>
            <p:nvSpPr>
              <p:cNvPr id="5" name="2 Marcador de contenido"/>
              <p:cNvSpPr>
                <a:spLocks noGrp="1" noRot="1" noChangeAspect="1" noMove="1" noResize="1" noEditPoints="1" noAdjustHandles="1" noChangeArrowheads="1" noChangeShapeType="1" noTextEdit="1"/>
              </p:cNvSpPr>
              <p:nvPr>
                <p:ph idx="1"/>
              </p:nvPr>
            </p:nvSpPr>
            <p:spPr>
              <a:xfrm>
                <a:off x="0" y="836712"/>
                <a:ext cx="9036496" cy="6021288"/>
              </a:xfrm>
              <a:blipFill rotWithShape="1">
                <a:blip r:embed="rId2"/>
                <a:stretch>
                  <a:fillRect l="-1012" t="-810" r="-1484" b="-1518"/>
                </a:stretch>
              </a:blipFill>
            </p:spPr>
            <p:txBody>
              <a:bodyPr/>
              <a:lstStyle/>
              <a:p>
                <a:r>
                  <a:rPr lang="es-CR">
                    <a:noFill/>
                  </a:rPr>
                  <a:t> </a:t>
                </a:r>
              </a:p>
            </p:txBody>
          </p:sp>
        </mc:Fallback>
      </mc:AlternateContent>
      <p:pic>
        <p:nvPicPr>
          <p:cNvPr id="307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102043"/>
            <a:ext cx="3600400" cy="680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2310130"/>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908720"/>
            <a:ext cx="8928992" cy="5832648"/>
          </a:xfrm>
        </p:spPr>
        <p:txBody>
          <a:bodyPr>
            <a:normAutofit/>
          </a:bodyPr>
          <a:lstStyle/>
          <a:p>
            <a:pPr marL="0" indent="0" algn="just">
              <a:buNone/>
            </a:pPr>
            <a:r>
              <a:rPr lang="es-CR" sz="2400" dirty="0" smtClean="0"/>
              <a:t>2. </a:t>
            </a:r>
            <a:r>
              <a:rPr lang="es-CR" sz="2400" dirty="0"/>
              <a:t>Iterar los siguientes pasos hasta que la asignación de las observaciones a los </a:t>
            </a:r>
            <a:r>
              <a:rPr lang="es-CR" sz="2400" i="1" dirty="0" err="1"/>
              <a:t>clusters</a:t>
            </a:r>
            <a:r>
              <a:rPr lang="es-CR" sz="2400" dirty="0"/>
              <a:t> no cambie o se alcance un número máximo de iteraciones establecido por el usuario</a:t>
            </a:r>
            <a:r>
              <a:rPr lang="es-CR" sz="2400" dirty="0" smtClean="0"/>
              <a:t>.</a:t>
            </a:r>
          </a:p>
          <a:p>
            <a:pPr marL="0" indent="0" algn="just">
              <a:buNone/>
            </a:pPr>
            <a:r>
              <a:rPr lang="es-CR" sz="2400" dirty="0"/>
              <a:t>	</a:t>
            </a:r>
            <a:r>
              <a:rPr lang="es-CR" sz="2400" dirty="0" smtClean="0"/>
              <a:t>2.1 Para </a:t>
            </a:r>
            <a:r>
              <a:rPr lang="es-CR" sz="2400" dirty="0"/>
              <a:t>cada uno de los </a:t>
            </a:r>
            <a:r>
              <a:rPr lang="es-CR" sz="2400" i="1" dirty="0" err="1"/>
              <a:t>clusters</a:t>
            </a:r>
            <a:r>
              <a:rPr lang="es-CR" sz="2400" dirty="0"/>
              <a:t> calcular su </a:t>
            </a:r>
            <a:r>
              <a:rPr lang="es-CR" sz="2400" dirty="0" err="1"/>
              <a:t>centroide</a:t>
            </a:r>
            <a:r>
              <a:rPr lang="es-CR" sz="2400" dirty="0"/>
              <a:t>. </a:t>
            </a:r>
            <a:r>
              <a:rPr lang="es-CR" sz="2400" dirty="0" smtClean="0"/>
              <a:t>     </a:t>
            </a:r>
            <a:br>
              <a:rPr lang="es-CR" sz="2400" dirty="0" smtClean="0"/>
            </a:br>
            <a:r>
              <a:rPr lang="es-CR" sz="2400" dirty="0" smtClean="0"/>
              <a:t>                      Entendiendo </a:t>
            </a:r>
            <a:r>
              <a:rPr lang="es-CR" sz="2400" dirty="0"/>
              <a:t>por </a:t>
            </a:r>
            <a:r>
              <a:rPr lang="es-CR" sz="2400" dirty="0" err="1"/>
              <a:t>centroide</a:t>
            </a:r>
            <a:r>
              <a:rPr lang="es-CR" sz="2400" dirty="0"/>
              <a:t> la posición definida por la </a:t>
            </a:r>
            <a:r>
              <a:rPr lang="es-CR" sz="2400" dirty="0" smtClean="0"/>
              <a:t/>
            </a:r>
            <a:br>
              <a:rPr lang="es-CR" sz="2400" dirty="0" smtClean="0"/>
            </a:br>
            <a:r>
              <a:rPr lang="es-CR" sz="2400" dirty="0" smtClean="0"/>
              <a:t>                      media </a:t>
            </a:r>
            <a:r>
              <a:rPr lang="es-CR" sz="2400" dirty="0"/>
              <a:t>de cada una de las dimensiones (variables) de las </a:t>
            </a:r>
            <a:r>
              <a:rPr lang="es-CR" sz="2400" dirty="0" smtClean="0"/>
              <a:t/>
            </a:r>
            <a:br>
              <a:rPr lang="es-CR" sz="2400" dirty="0" smtClean="0"/>
            </a:br>
            <a:r>
              <a:rPr lang="es-CR" sz="2400" dirty="0" smtClean="0"/>
              <a:t>                      observaciones </a:t>
            </a:r>
            <a:r>
              <a:rPr lang="es-CR" sz="2400" dirty="0"/>
              <a:t>que forman el </a:t>
            </a:r>
            <a:r>
              <a:rPr lang="es-CR" sz="2400" i="1" dirty="0" err="1"/>
              <a:t>cluster</a:t>
            </a:r>
            <a:r>
              <a:rPr lang="es-CR" sz="2400" dirty="0"/>
              <a:t>. Aunque no es </a:t>
            </a:r>
            <a:r>
              <a:rPr lang="es-CR" sz="2400" dirty="0" smtClean="0"/>
              <a:t/>
            </a:r>
            <a:br>
              <a:rPr lang="es-CR" sz="2400" dirty="0" smtClean="0"/>
            </a:br>
            <a:r>
              <a:rPr lang="es-CR" sz="2400" dirty="0" smtClean="0"/>
              <a:t>                      siempre </a:t>
            </a:r>
            <a:r>
              <a:rPr lang="es-CR" sz="2400" dirty="0"/>
              <a:t>equivalente, puede entenderse como el centro de </a:t>
            </a:r>
            <a:r>
              <a:rPr lang="es-CR" sz="2400" dirty="0" smtClean="0"/>
              <a:t> </a:t>
            </a:r>
            <a:br>
              <a:rPr lang="es-CR" sz="2400" dirty="0" smtClean="0"/>
            </a:br>
            <a:r>
              <a:rPr lang="es-CR" sz="2400" dirty="0" smtClean="0"/>
              <a:t>                      gravedad.</a:t>
            </a:r>
          </a:p>
          <a:p>
            <a:pPr marL="0" indent="0" algn="just">
              <a:buNone/>
            </a:pPr>
            <a:r>
              <a:rPr lang="es-CR" sz="2400" dirty="0"/>
              <a:t>	</a:t>
            </a:r>
            <a:r>
              <a:rPr lang="es-CR" sz="2400" dirty="0" smtClean="0"/>
              <a:t>2.2  Asignar </a:t>
            </a:r>
            <a:r>
              <a:rPr lang="es-CR" sz="2400" dirty="0"/>
              <a:t>cada observación al </a:t>
            </a:r>
            <a:r>
              <a:rPr lang="es-CR" sz="2400" i="1" dirty="0" err="1"/>
              <a:t>cluster</a:t>
            </a:r>
            <a:r>
              <a:rPr lang="es-CR" sz="2400" dirty="0"/>
              <a:t> cuyo </a:t>
            </a:r>
            <a:r>
              <a:rPr lang="es-CR" sz="2400" dirty="0" err="1"/>
              <a:t>centroide</a:t>
            </a:r>
            <a:r>
              <a:rPr lang="es-CR" sz="2400" dirty="0"/>
              <a:t> </a:t>
            </a:r>
            <a:r>
              <a:rPr lang="es-CR" sz="2400" dirty="0" smtClean="0"/>
              <a:t>está</a:t>
            </a:r>
            <a:br>
              <a:rPr lang="es-CR" sz="2400" dirty="0" smtClean="0"/>
            </a:br>
            <a:r>
              <a:rPr lang="es-CR" sz="2400" dirty="0" smtClean="0"/>
              <a:t>                       </a:t>
            </a:r>
            <a:r>
              <a:rPr lang="es-CR" sz="2400" dirty="0"/>
              <a:t>más </a:t>
            </a:r>
            <a:r>
              <a:rPr lang="es-CR" sz="2400" dirty="0" smtClean="0"/>
              <a:t>próximo</a:t>
            </a:r>
          </a:p>
          <a:p>
            <a:pPr marL="0" indent="0" algn="just">
              <a:buNone/>
            </a:pPr>
            <a:r>
              <a:rPr lang="es-CR" sz="2400" dirty="0"/>
              <a:t>Este algoritmo garantiza que, en cada paso, se reduzca la </a:t>
            </a:r>
            <a:r>
              <a:rPr lang="es-CR" sz="2400" dirty="0" err="1"/>
              <a:t>intra</a:t>
            </a:r>
            <a:r>
              <a:rPr lang="es-CR" sz="2400" dirty="0"/>
              <a:t>-varianza total de los </a:t>
            </a:r>
            <a:r>
              <a:rPr lang="es-CR" sz="2400" i="1" dirty="0" err="1" smtClean="0"/>
              <a:t>clusters</a:t>
            </a:r>
            <a:r>
              <a:rPr lang="es-CR" sz="2400" i="1" dirty="0" smtClean="0"/>
              <a:t> </a:t>
            </a:r>
            <a:r>
              <a:rPr lang="es-CR" sz="2400" dirty="0" smtClean="0"/>
              <a:t>hasta </a:t>
            </a:r>
            <a:r>
              <a:rPr lang="es-CR" sz="2400" dirty="0"/>
              <a:t>alcanzar un </a:t>
            </a:r>
            <a:r>
              <a:rPr lang="es-CR" sz="2400" i="1" dirty="0"/>
              <a:t>óptimo local</a:t>
            </a:r>
            <a:r>
              <a:rPr lang="es-CR" sz="2400" dirty="0"/>
              <a:t>. La siguiente imagen muestra cómo van cambiando las asignaciones de las observaciones a medida que se ejecuta cada paso del algoritmo</a:t>
            </a:r>
            <a:r>
              <a:rPr lang="es-CR" sz="2400" dirty="0" smtClean="0"/>
              <a:t>.</a:t>
            </a:r>
            <a:endParaRPr lang="es-CR" sz="2400" dirty="0"/>
          </a:p>
        </p:txBody>
      </p:sp>
      <p:sp>
        <p:nvSpPr>
          <p:cNvPr id="4" name="1 Título"/>
          <p:cNvSpPr>
            <a:spLocks noGrp="1"/>
          </p:cNvSpPr>
          <p:nvPr>
            <p:ph type="title"/>
          </p:nvPr>
        </p:nvSpPr>
        <p:spPr>
          <a:xfrm>
            <a:off x="467544" y="44624"/>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1360522645"/>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96752"/>
            <a:ext cx="8352928" cy="5482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2480869"/>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for k means algorith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12776"/>
            <a:ext cx="8568952" cy="5184576"/>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1416965770"/>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8856984" cy="5184576"/>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1429873790"/>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72008" y="908720"/>
            <a:ext cx="9036496" cy="5949280"/>
          </a:xfrm>
        </p:spPr>
        <p:txBody>
          <a:bodyPr>
            <a:normAutofit lnSpcReduction="10000"/>
          </a:bodyPr>
          <a:lstStyle/>
          <a:p>
            <a:pPr marL="0" indent="0">
              <a:buNone/>
            </a:pPr>
            <a:r>
              <a:rPr lang="es-CR" sz="2400" dirty="0"/>
              <a:t>Otra forma de implementar el algoritmo de </a:t>
            </a:r>
            <a:r>
              <a:rPr lang="es-CR" sz="2400" i="1" dirty="0"/>
              <a:t>K-</a:t>
            </a:r>
            <a:r>
              <a:rPr lang="es-CR" sz="2400" i="1" dirty="0" err="1"/>
              <a:t>means</a:t>
            </a:r>
            <a:r>
              <a:rPr lang="es-CR" sz="2400" i="1" dirty="0"/>
              <a:t> </a:t>
            </a:r>
            <a:r>
              <a:rPr lang="es-CR" sz="2400" i="1" dirty="0" err="1"/>
              <a:t>clustering</a:t>
            </a:r>
            <a:r>
              <a:rPr lang="es-CR" sz="2400" dirty="0"/>
              <a:t> es la </a:t>
            </a:r>
            <a:r>
              <a:rPr lang="es-CR" sz="2400" dirty="0" smtClean="0"/>
              <a:t>siguiente:</a:t>
            </a:r>
          </a:p>
          <a:p>
            <a:pPr marL="457200" indent="-457200">
              <a:buFont typeface="+mj-lt"/>
              <a:buAutoNum type="arabicPeriod"/>
            </a:pPr>
            <a:r>
              <a:rPr lang="es-CR" sz="2400" dirty="0"/>
              <a:t>Especificar el número </a:t>
            </a:r>
            <a:r>
              <a:rPr lang="es-CR" sz="2400" i="1" dirty="0"/>
              <a:t>K</a:t>
            </a:r>
            <a:r>
              <a:rPr lang="es-CR" sz="2400" dirty="0"/>
              <a:t> de </a:t>
            </a:r>
            <a:r>
              <a:rPr lang="es-CR" sz="2400" i="1" dirty="0" err="1"/>
              <a:t>clusters</a:t>
            </a:r>
            <a:r>
              <a:rPr lang="es-CR" sz="2400" dirty="0"/>
              <a:t> que se quieren crear</a:t>
            </a:r>
            <a:r>
              <a:rPr lang="es-CR" sz="2400" dirty="0" smtClean="0"/>
              <a:t>.</a:t>
            </a:r>
          </a:p>
          <a:p>
            <a:pPr marL="457200" indent="-457200">
              <a:buFont typeface="+mj-lt"/>
              <a:buAutoNum type="arabicPeriod"/>
            </a:pPr>
            <a:r>
              <a:rPr lang="es-CR" sz="2400" dirty="0"/>
              <a:t>Seleccionar de forma aleatoria </a:t>
            </a:r>
            <a:r>
              <a:rPr lang="es-CR" sz="2400" i="1" dirty="0"/>
              <a:t>k</a:t>
            </a:r>
            <a:r>
              <a:rPr lang="es-CR" sz="2400" dirty="0"/>
              <a:t> observaciones del set de datos como </a:t>
            </a:r>
            <a:r>
              <a:rPr lang="es-CR" sz="2400" dirty="0" err="1"/>
              <a:t>centroides</a:t>
            </a:r>
            <a:r>
              <a:rPr lang="es-CR" sz="2400" dirty="0"/>
              <a:t> </a:t>
            </a:r>
            <a:r>
              <a:rPr lang="es-CR" sz="2400" dirty="0" smtClean="0"/>
              <a:t>iniciales.</a:t>
            </a:r>
          </a:p>
          <a:p>
            <a:pPr marL="457200" indent="-457200">
              <a:buFont typeface="+mj-lt"/>
              <a:buAutoNum type="arabicPeriod"/>
            </a:pPr>
            <a:r>
              <a:rPr lang="es-CR" sz="2400" dirty="0"/>
              <a:t>Asignar cada una de las observaciones al </a:t>
            </a:r>
            <a:r>
              <a:rPr lang="es-CR" sz="2400" dirty="0" err="1"/>
              <a:t>centroide</a:t>
            </a:r>
            <a:r>
              <a:rPr lang="es-CR" sz="2400" dirty="0"/>
              <a:t> más </a:t>
            </a:r>
            <a:r>
              <a:rPr lang="es-CR" sz="2400" dirty="0" smtClean="0"/>
              <a:t>cercano.</a:t>
            </a:r>
          </a:p>
          <a:p>
            <a:pPr marL="457200" indent="-457200">
              <a:buFont typeface="+mj-lt"/>
              <a:buAutoNum type="arabicPeriod"/>
            </a:pPr>
            <a:r>
              <a:rPr lang="es-CR" sz="2400" dirty="0"/>
              <a:t>Para cada uno de los </a:t>
            </a:r>
            <a:r>
              <a:rPr lang="es-CR" sz="2400" i="1" dirty="0"/>
              <a:t>K </a:t>
            </a:r>
            <a:r>
              <a:rPr lang="es-CR" sz="2400" i="1" dirty="0" err="1"/>
              <a:t>clusters</a:t>
            </a:r>
            <a:r>
              <a:rPr lang="es-CR" sz="2400" dirty="0"/>
              <a:t> recalcular su </a:t>
            </a:r>
            <a:r>
              <a:rPr lang="es-CR" sz="2400" dirty="0" err="1" smtClean="0"/>
              <a:t>centroide</a:t>
            </a:r>
            <a:r>
              <a:rPr lang="es-CR" sz="2400" dirty="0" smtClean="0"/>
              <a:t>.</a:t>
            </a:r>
          </a:p>
          <a:p>
            <a:pPr marL="457200" indent="-457200">
              <a:buFont typeface="+mj-lt"/>
              <a:buAutoNum type="arabicPeriod"/>
            </a:pPr>
            <a:r>
              <a:rPr lang="es-CR" sz="2400" dirty="0"/>
              <a:t>Repetir los pasos 3 y 4 hasta que las asignaciones no cambien o se alcance el número máximo de iteraciones establecido</a:t>
            </a:r>
            <a:r>
              <a:rPr lang="es-CR" sz="2400" dirty="0" smtClean="0"/>
              <a:t>.</a:t>
            </a:r>
          </a:p>
          <a:p>
            <a:pPr marL="0" indent="0">
              <a:buNone/>
            </a:pPr>
            <a:endParaRPr lang="es-CR" sz="2400" dirty="0"/>
          </a:p>
          <a:p>
            <a:pPr marL="0" indent="0" algn="just">
              <a:buNone/>
            </a:pPr>
            <a:r>
              <a:rPr lang="es-CR" sz="2400" dirty="0"/>
              <a:t>Debido a que el algoritmo de </a:t>
            </a:r>
            <a:r>
              <a:rPr lang="es-CR" sz="2400" i="1" dirty="0"/>
              <a:t>K-</a:t>
            </a:r>
            <a:r>
              <a:rPr lang="es-CR" sz="2400" i="1" dirty="0" err="1"/>
              <a:t>means</a:t>
            </a:r>
            <a:r>
              <a:rPr lang="es-CR" sz="2400" dirty="0"/>
              <a:t> no evalúa todas las posibles distribuciones de las observaciones sino solo parte de ellas, los resultados obtenidos dependen de la asignación aleatoria inicial (paso 1). Por esta razón, es importante ejecutar el algoritmo varias veces (25-50), cada una con una asignación aleatoria inicial distinta, y seleccionar aquella que haya conseguido un menor valor de varianza total. </a:t>
            </a:r>
          </a:p>
        </p:txBody>
      </p:sp>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896904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Calidad de los </a:t>
            </a:r>
            <a:r>
              <a:rPr lang="es-CR" dirty="0" err="1"/>
              <a:t>C</a:t>
            </a:r>
            <a:r>
              <a:rPr lang="es-CR" dirty="0" err="1" smtClean="0"/>
              <a:t>lusters</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El </a:t>
            </a:r>
            <a:r>
              <a:rPr lang="es-CR" dirty="0" err="1"/>
              <a:t>H</a:t>
            </a:r>
            <a:r>
              <a:rPr lang="es-CR" dirty="0" err="1" smtClean="0"/>
              <a:t>eatmap</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Otros puntos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10</a:t>
            </a:r>
            <a:endParaRPr lang="es-CR" dirty="0"/>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11</a:t>
            </a:r>
            <a:endParaRPr lang="es-CR" dirty="0"/>
          </a:p>
        </p:txBody>
      </p:sp>
      <p:sp>
        <p:nvSpPr>
          <p:cNvPr id="13" name="12 Rectángulo redondeado"/>
          <p:cNvSpPr/>
          <p:nvPr/>
        </p:nvSpPr>
        <p:spPr>
          <a:xfrm>
            <a:off x="1504348" y="5397910"/>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Perfiles o segmentación</a:t>
            </a:r>
            <a:endParaRPr lang="es-CR" dirty="0"/>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Aplicación del análisis de </a:t>
            </a:r>
            <a:r>
              <a:rPr lang="es-CR" dirty="0" err="1" smtClean="0"/>
              <a:t>Clusters</a:t>
            </a:r>
            <a:endParaRPr lang="es-CR" dirty="0"/>
          </a:p>
        </p:txBody>
      </p:sp>
      <p:sp>
        <p:nvSpPr>
          <p:cNvPr id="15" name="14 Elipse"/>
          <p:cNvSpPr/>
          <p:nvPr/>
        </p:nvSpPr>
        <p:spPr>
          <a:xfrm>
            <a:off x="5003414" y="5336460"/>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12</a:t>
            </a:r>
            <a:endParaRPr lang="es-CR" dirty="0"/>
          </a:p>
        </p:txBody>
      </p:sp>
      <p:sp>
        <p:nvSpPr>
          <p:cNvPr id="16" name="15 Rectángulo redondeado"/>
          <p:cNvSpPr/>
          <p:nvPr/>
        </p:nvSpPr>
        <p:spPr>
          <a:xfrm>
            <a:off x="6153777" y="5397909"/>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Limitaciones del </a:t>
            </a:r>
            <a:r>
              <a:rPr lang="es-CR" dirty="0" err="1" smtClean="0"/>
              <a:t>clustering</a:t>
            </a:r>
            <a:endParaRPr lang="es-CR" dirty="0"/>
          </a:p>
        </p:txBody>
      </p:sp>
    </p:spTree>
    <p:extLst>
      <p:ext uri="{BB962C8B-B14F-4D97-AF65-F5344CB8AC3E}">
        <p14:creationId xmlns:p14="http://schemas.microsoft.com/office/powerpoint/2010/main" val="12497878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980728"/>
            <a:ext cx="9092680" cy="5760640"/>
          </a:xfrm>
        </p:spPr>
        <p:txBody>
          <a:bodyPr>
            <a:normAutofit fontScale="92500" lnSpcReduction="20000"/>
          </a:bodyPr>
          <a:lstStyle/>
          <a:p>
            <a:pPr marL="0" indent="0">
              <a:buNone/>
            </a:pPr>
            <a:r>
              <a:rPr lang="es-CR" sz="2400" b="1" u="sng" dirty="0" smtClean="0"/>
              <a:t>Ventajas y desventajas del k-medias</a:t>
            </a:r>
          </a:p>
          <a:p>
            <a:pPr marL="0" indent="0">
              <a:buNone/>
            </a:pPr>
            <a:r>
              <a:rPr lang="es-CR" sz="2400" i="1" dirty="0" smtClean="0"/>
              <a:t>K-</a:t>
            </a:r>
            <a:r>
              <a:rPr lang="es-CR" sz="2400" i="1" dirty="0" err="1" smtClean="0"/>
              <a:t>means</a:t>
            </a:r>
            <a:r>
              <a:rPr lang="es-CR" sz="2400" dirty="0"/>
              <a:t> es uno de los métodos de </a:t>
            </a:r>
            <a:r>
              <a:rPr lang="es-CR" sz="2400" i="1" dirty="0" err="1"/>
              <a:t>clustering</a:t>
            </a:r>
            <a:r>
              <a:rPr lang="es-CR" sz="2400" dirty="0"/>
              <a:t> más utilizados. Destaca por la sencillez y velocidad de su algoritmo, sin embargo, presenta una serie de limitaciones que se deben tener en cuenta</a:t>
            </a:r>
            <a:r>
              <a:rPr lang="es-CR" sz="2400" dirty="0" smtClean="0"/>
              <a:t>.</a:t>
            </a:r>
          </a:p>
          <a:p>
            <a:pPr marL="0" indent="0">
              <a:buNone/>
            </a:pPr>
            <a:endParaRPr lang="es-CR" sz="2400" dirty="0"/>
          </a:p>
          <a:p>
            <a:r>
              <a:rPr lang="es-CR" sz="2400" dirty="0"/>
              <a:t>Requiere que se indique de antemano el número de </a:t>
            </a:r>
            <a:r>
              <a:rPr lang="es-CR" sz="2400" i="1" dirty="0" err="1"/>
              <a:t>clusters</a:t>
            </a:r>
            <a:r>
              <a:rPr lang="es-CR" sz="2400" dirty="0"/>
              <a:t> que se van a crear. Esto puede ser complicado si no se dispone de información adicional sobre los datos con los que se trabaja. Se han desarrollado varias estrategias para ayudar a identificar potenciales valores óptimos de </a:t>
            </a:r>
            <a:r>
              <a:rPr lang="es-CR" sz="2400" i="1" dirty="0"/>
              <a:t>K</a:t>
            </a:r>
            <a:r>
              <a:rPr lang="es-CR" sz="2400" dirty="0"/>
              <a:t> (ver más adelante), aunque todas ellas son orientativas.</a:t>
            </a:r>
          </a:p>
          <a:p>
            <a:r>
              <a:rPr lang="es-CR" sz="2400" dirty="0"/>
              <a:t>Las agrupaciones resultantes pueden variar dependiendo de la asignación aleatoria inicial de los </a:t>
            </a:r>
            <a:r>
              <a:rPr lang="es-CR" sz="2400" dirty="0" err="1"/>
              <a:t>centroides</a:t>
            </a:r>
            <a:r>
              <a:rPr lang="es-CR" sz="2400" dirty="0"/>
              <a:t>. Para minimizar este problema se recomienda repetir el proceso de </a:t>
            </a:r>
            <a:r>
              <a:rPr lang="es-CR" sz="2400" i="1" dirty="0" err="1"/>
              <a:t>clustering</a:t>
            </a:r>
            <a:r>
              <a:rPr lang="es-CR" sz="2400" dirty="0" err="1"/>
              <a:t>entre</a:t>
            </a:r>
            <a:r>
              <a:rPr lang="es-CR" sz="2400" dirty="0"/>
              <a:t> 25-50 veces y seleccionar como resultado definitivo el que tenga menor suma total de varianza interna. Aun así, solo se puede garantizar la reproducibilidad de los resultados si se emplean semillas.</a:t>
            </a:r>
          </a:p>
          <a:p>
            <a:r>
              <a:rPr lang="es-CR" sz="2400" dirty="0"/>
              <a:t>Presenta problemas de robustez frente a </a:t>
            </a:r>
            <a:r>
              <a:rPr lang="es-CR" sz="2400" i="1" dirty="0" err="1"/>
              <a:t>outliers</a:t>
            </a:r>
            <a:r>
              <a:rPr lang="es-CR" sz="2400" dirty="0"/>
              <a:t>. La única solución es excluirlos o recurrir a otros métodos de </a:t>
            </a:r>
            <a:r>
              <a:rPr lang="es-CR" sz="2400" i="1" dirty="0" err="1"/>
              <a:t>clustering</a:t>
            </a:r>
            <a:r>
              <a:rPr lang="es-CR" sz="2400" dirty="0"/>
              <a:t> más robustos como </a:t>
            </a:r>
            <a:r>
              <a:rPr lang="es-CR" sz="2400" dirty="0" smtClean="0"/>
              <a:t/>
            </a:r>
            <a:br>
              <a:rPr lang="es-CR" sz="2400" dirty="0" smtClean="0"/>
            </a:br>
            <a:r>
              <a:rPr lang="es-CR" sz="2400" i="1" dirty="0" smtClean="0"/>
              <a:t>K-</a:t>
            </a:r>
            <a:r>
              <a:rPr lang="es-CR" sz="2400" i="1" dirty="0" err="1" smtClean="0"/>
              <a:t>medoids</a:t>
            </a:r>
            <a:r>
              <a:rPr lang="es-CR" sz="2400" i="1" dirty="0" smtClean="0"/>
              <a:t> </a:t>
            </a:r>
            <a:r>
              <a:rPr lang="es-CR" sz="2400" i="1" dirty="0"/>
              <a:t>(PAM)</a:t>
            </a:r>
            <a:r>
              <a:rPr lang="es-CR" sz="2400" dirty="0"/>
              <a:t>. </a:t>
            </a:r>
          </a:p>
        </p:txBody>
      </p:sp>
      <p:sp>
        <p:nvSpPr>
          <p:cNvPr id="4" name="1 Título"/>
          <p:cNvSpPr>
            <a:spLocks noGrp="1"/>
          </p:cNvSpPr>
          <p:nvPr>
            <p:ph type="title"/>
          </p:nvPr>
        </p:nvSpPr>
        <p:spPr>
          <a:xfrm>
            <a:off x="467544" y="53752"/>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2797401272"/>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5496" y="836712"/>
            <a:ext cx="9036496" cy="6021288"/>
          </a:xfrm>
        </p:spPr>
        <p:txBody>
          <a:bodyPr>
            <a:normAutofit fontScale="92500" lnSpcReduction="10000"/>
          </a:bodyPr>
          <a:lstStyle/>
          <a:p>
            <a:pPr marL="0" indent="0">
              <a:buNone/>
            </a:pPr>
            <a:r>
              <a:rPr lang="es-CR" sz="2400" b="1" u="sng" dirty="0" smtClean="0"/>
              <a:t>Método jerárquico: </a:t>
            </a:r>
            <a:r>
              <a:rPr lang="es-CR" sz="2400" b="1" u="sng" dirty="0" err="1" smtClean="0"/>
              <a:t>aglomerativos</a:t>
            </a:r>
            <a:r>
              <a:rPr lang="es-CR" sz="2400" b="1" u="sng" dirty="0" smtClean="0"/>
              <a:t> y divisible</a:t>
            </a:r>
          </a:p>
          <a:p>
            <a:pPr marL="0" indent="0">
              <a:buNone/>
            </a:pPr>
            <a:endParaRPr lang="es-CR" sz="2400" b="1" u="sng" dirty="0"/>
          </a:p>
          <a:p>
            <a:pPr marL="0" indent="0" algn="just">
              <a:buNone/>
            </a:pPr>
            <a:r>
              <a:rPr lang="es-CR" sz="2400" i="1" dirty="0" smtClean="0"/>
              <a:t>El </a:t>
            </a:r>
            <a:r>
              <a:rPr lang="es-CR" sz="2400" b="1" i="1" dirty="0" err="1" smtClean="0"/>
              <a:t>Hierarchical</a:t>
            </a:r>
            <a:r>
              <a:rPr lang="es-CR" sz="2400" b="1" i="1" dirty="0" smtClean="0"/>
              <a:t> </a:t>
            </a:r>
            <a:r>
              <a:rPr lang="es-CR" sz="2400" b="1" i="1" dirty="0" err="1"/>
              <a:t>clustering</a:t>
            </a:r>
            <a:r>
              <a:rPr lang="es-CR" sz="2400" dirty="0"/>
              <a:t> es una alternativa a los métodos de </a:t>
            </a:r>
            <a:r>
              <a:rPr lang="es-CR" sz="2400" i="1" dirty="0" err="1"/>
              <a:t>partitioning</a:t>
            </a:r>
            <a:r>
              <a:rPr lang="es-CR" sz="2400" i="1" dirty="0"/>
              <a:t> </a:t>
            </a:r>
            <a:r>
              <a:rPr lang="es-CR" sz="2400" i="1" dirty="0" err="1"/>
              <a:t>clustering</a:t>
            </a:r>
            <a:r>
              <a:rPr lang="es-CR" sz="2400" dirty="0"/>
              <a:t> que no requiere que se pre-especifique el número de </a:t>
            </a:r>
            <a:r>
              <a:rPr lang="es-CR" sz="2400" i="1" dirty="0" err="1"/>
              <a:t>clusters</a:t>
            </a:r>
            <a:r>
              <a:rPr lang="es-CR" sz="2400" dirty="0"/>
              <a:t>. Los métodos que engloba el </a:t>
            </a:r>
            <a:r>
              <a:rPr lang="es-CR" sz="2400" i="1" dirty="0" err="1"/>
              <a:t>hierarchical</a:t>
            </a:r>
            <a:r>
              <a:rPr lang="es-CR" sz="2400" i="1" dirty="0"/>
              <a:t> </a:t>
            </a:r>
            <a:r>
              <a:rPr lang="es-CR" sz="2400" i="1" dirty="0" err="1"/>
              <a:t>clustering</a:t>
            </a:r>
            <a:r>
              <a:rPr lang="es-CR" sz="2400" dirty="0"/>
              <a:t> se subdividen en dos tipos dependiendo de la estrategia seguida para crear los grupos</a:t>
            </a:r>
            <a:r>
              <a:rPr lang="es-CR" sz="2400" dirty="0" smtClean="0"/>
              <a:t>:</a:t>
            </a:r>
          </a:p>
          <a:p>
            <a:pPr marL="0" indent="0" algn="just">
              <a:buNone/>
            </a:pPr>
            <a:endParaRPr lang="es-CR" sz="2400" dirty="0"/>
          </a:p>
          <a:p>
            <a:pPr algn="just"/>
            <a:r>
              <a:rPr lang="es-CR" sz="2400" i="1" dirty="0" err="1"/>
              <a:t>Agglomerative</a:t>
            </a:r>
            <a:r>
              <a:rPr lang="es-CR" sz="2400" i="1" dirty="0"/>
              <a:t> </a:t>
            </a:r>
            <a:r>
              <a:rPr lang="es-CR" sz="2400" i="1" dirty="0" err="1"/>
              <a:t>clustering</a:t>
            </a:r>
            <a:r>
              <a:rPr lang="es-CR" sz="2400" i="1" dirty="0"/>
              <a:t> (</a:t>
            </a:r>
            <a:r>
              <a:rPr lang="es-CR" sz="2400" i="1" dirty="0" err="1"/>
              <a:t>bottom</a:t>
            </a:r>
            <a:r>
              <a:rPr lang="es-CR" sz="2400" i="1" dirty="0"/>
              <a:t>-up)</a:t>
            </a:r>
            <a:r>
              <a:rPr lang="es-CR" sz="2400" dirty="0"/>
              <a:t>: el agrupamiento se inicia en la base del árbol, donde cada observación forma un </a:t>
            </a:r>
            <a:r>
              <a:rPr lang="es-CR" sz="2400" i="1" dirty="0" err="1"/>
              <a:t>cluster</a:t>
            </a:r>
            <a:r>
              <a:rPr lang="es-CR" sz="2400" dirty="0"/>
              <a:t> individual. Los </a:t>
            </a:r>
            <a:r>
              <a:rPr lang="es-CR" sz="2400" i="1" dirty="0" err="1"/>
              <a:t>clusters</a:t>
            </a:r>
            <a:r>
              <a:rPr lang="es-CR" sz="2400" dirty="0"/>
              <a:t> se van combinado a medida que la estructura crece hasta converger en una única “rama” central.</a:t>
            </a:r>
          </a:p>
          <a:p>
            <a:pPr algn="just"/>
            <a:r>
              <a:rPr lang="es-CR" sz="2400" i="1" dirty="0" err="1"/>
              <a:t>Divisive</a:t>
            </a:r>
            <a:r>
              <a:rPr lang="es-CR" sz="2400" i="1" dirty="0"/>
              <a:t> </a:t>
            </a:r>
            <a:r>
              <a:rPr lang="es-CR" sz="2400" i="1" dirty="0" err="1"/>
              <a:t>clustering</a:t>
            </a:r>
            <a:r>
              <a:rPr lang="es-CR" sz="2400" i="1" dirty="0"/>
              <a:t> (top-</a:t>
            </a:r>
            <a:r>
              <a:rPr lang="es-CR" sz="2400" i="1" dirty="0" err="1"/>
              <a:t>down</a:t>
            </a:r>
            <a:r>
              <a:rPr lang="es-CR" sz="2400" i="1" dirty="0"/>
              <a:t>)</a:t>
            </a:r>
            <a:r>
              <a:rPr lang="es-CR" sz="2400" dirty="0"/>
              <a:t>: es la estrategia opuesta al </a:t>
            </a:r>
            <a:r>
              <a:rPr lang="es-CR" sz="2400" i="1" dirty="0" err="1"/>
              <a:t>agglomerative</a:t>
            </a:r>
            <a:r>
              <a:rPr lang="es-CR" sz="2400" i="1" dirty="0"/>
              <a:t> </a:t>
            </a:r>
            <a:r>
              <a:rPr lang="es-CR" sz="2400" i="1" dirty="0" err="1"/>
              <a:t>clustering</a:t>
            </a:r>
            <a:r>
              <a:rPr lang="es-CR" sz="2400" dirty="0"/>
              <a:t>, se inicia con todas las observaciones contenidas en un mismo </a:t>
            </a:r>
            <a:r>
              <a:rPr lang="es-CR" sz="2400" i="1" dirty="0" err="1"/>
              <a:t>cluster</a:t>
            </a:r>
            <a:r>
              <a:rPr lang="es-CR" sz="2400" dirty="0"/>
              <a:t> y se suceden divisiones hasta que cada observación forma un </a:t>
            </a:r>
            <a:r>
              <a:rPr lang="es-CR" sz="2400" i="1" dirty="0" err="1"/>
              <a:t>cluster</a:t>
            </a:r>
            <a:r>
              <a:rPr lang="es-CR" sz="2400" dirty="0"/>
              <a:t> individual</a:t>
            </a:r>
            <a:r>
              <a:rPr lang="es-CR" sz="2400" dirty="0" smtClean="0"/>
              <a:t>.</a:t>
            </a:r>
          </a:p>
          <a:p>
            <a:pPr algn="just"/>
            <a:endParaRPr lang="es-CR" sz="2400" dirty="0"/>
          </a:p>
          <a:p>
            <a:pPr marL="0" indent="0" algn="just">
              <a:buNone/>
            </a:pPr>
            <a:r>
              <a:rPr lang="es-CR" sz="2400" dirty="0"/>
              <a:t>En ambos casos, los resultados pueden representarse de forma muy intuitiva en una estructura de árbol llamada </a:t>
            </a:r>
            <a:r>
              <a:rPr lang="es-CR" sz="2400" dirty="0" err="1"/>
              <a:t>dendrograma</a:t>
            </a:r>
            <a:r>
              <a:rPr lang="es-CR" sz="2400" dirty="0"/>
              <a:t>. </a:t>
            </a:r>
          </a:p>
        </p:txBody>
      </p:sp>
      <p:sp>
        <p:nvSpPr>
          <p:cNvPr id="5" name="1 Título"/>
          <p:cNvSpPr>
            <a:spLocks noGrp="1"/>
          </p:cNvSpPr>
          <p:nvPr>
            <p:ph type="title"/>
          </p:nvPr>
        </p:nvSpPr>
        <p:spPr>
          <a:xfrm>
            <a:off x="467544" y="44624"/>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201866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67544" y="44624"/>
            <a:ext cx="8229600" cy="782960"/>
          </a:xfrm>
        </p:spPr>
        <p:txBody>
          <a:bodyPr>
            <a:normAutofit/>
          </a:bodyPr>
          <a:lstStyle/>
          <a:p>
            <a:r>
              <a:rPr lang="es-CR" dirty="0"/>
              <a:t>Tipos de </a:t>
            </a:r>
            <a:r>
              <a:rPr lang="es-CR" dirty="0" err="1" smtClean="0"/>
              <a:t>Clusters</a:t>
            </a:r>
            <a:endParaRPr lang="es-CR" dirty="0"/>
          </a:p>
        </p:txBody>
      </p:sp>
      <p:sp>
        <p:nvSpPr>
          <p:cNvPr id="5" name="2 Marcador de contenido"/>
          <p:cNvSpPr>
            <a:spLocks noGrp="1"/>
          </p:cNvSpPr>
          <p:nvPr>
            <p:ph idx="1"/>
          </p:nvPr>
        </p:nvSpPr>
        <p:spPr>
          <a:xfrm>
            <a:off x="35496" y="836712"/>
            <a:ext cx="9036496" cy="6021288"/>
          </a:xfrm>
        </p:spPr>
        <p:txBody>
          <a:bodyPr>
            <a:normAutofit fontScale="92500" lnSpcReduction="10000"/>
          </a:bodyPr>
          <a:lstStyle/>
          <a:p>
            <a:pPr marL="0" indent="0">
              <a:buNone/>
            </a:pPr>
            <a:r>
              <a:rPr lang="es-CR" sz="2400" b="1" u="sng" dirty="0" smtClean="0"/>
              <a:t>Método jerárquico: </a:t>
            </a:r>
            <a:r>
              <a:rPr lang="es-CR" sz="2400" b="1" u="sng" dirty="0" err="1" smtClean="0"/>
              <a:t>aglomerativo</a:t>
            </a:r>
            <a:endParaRPr lang="es-CR" sz="2400" b="1" u="sng" dirty="0" smtClean="0"/>
          </a:p>
          <a:p>
            <a:pPr marL="0" indent="0">
              <a:buNone/>
            </a:pPr>
            <a:endParaRPr lang="es-CR" sz="2400" b="1" u="sng" dirty="0" smtClean="0"/>
          </a:p>
          <a:p>
            <a:pPr marL="0" indent="0">
              <a:buNone/>
            </a:pPr>
            <a:r>
              <a:rPr lang="es-CR" sz="2400" dirty="0"/>
              <a:t>La estructura resultante de un </a:t>
            </a:r>
            <a:r>
              <a:rPr lang="es-CR" sz="2400" i="1" dirty="0" err="1"/>
              <a:t>agglomerative</a:t>
            </a:r>
            <a:r>
              <a:rPr lang="es-CR" sz="2400" i="1" dirty="0"/>
              <a:t> </a:t>
            </a:r>
            <a:r>
              <a:rPr lang="es-CR" sz="2400" i="1" dirty="0" err="1"/>
              <a:t>hierarchical</a:t>
            </a:r>
            <a:r>
              <a:rPr lang="es-CR" sz="2400" i="1" dirty="0"/>
              <a:t> </a:t>
            </a:r>
            <a:r>
              <a:rPr lang="es-CR" sz="2400" i="1" dirty="0" err="1"/>
              <a:t>clustering</a:t>
            </a:r>
            <a:r>
              <a:rPr lang="es-CR" sz="2400" dirty="0"/>
              <a:t> se obtiene mediante un algoritmo sencillo. </a:t>
            </a:r>
            <a:endParaRPr lang="es-CR" sz="2400" dirty="0" smtClean="0"/>
          </a:p>
          <a:p>
            <a:pPr marL="0" indent="0">
              <a:buNone/>
            </a:pPr>
            <a:endParaRPr lang="es-CR" sz="2400" dirty="0" smtClean="0"/>
          </a:p>
          <a:p>
            <a:pPr marL="457200" indent="-457200">
              <a:buFont typeface="+mj-lt"/>
              <a:buAutoNum type="arabicPeriod"/>
            </a:pPr>
            <a:r>
              <a:rPr lang="es-CR" sz="2400" dirty="0"/>
              <a:t>El proceso se inicia considerando cada una de las observaciones como un </a:t>
            </a:r>
            <a:r>
              <a:rPr lang="es-CR" sz="2400" i="1" dirty="0" err="1"/>
              <a:t>cluster</a:t>
            </a:r>
            <a:r>
              <a:rPr lang="es-CR" sz="2400" dirty="0"/>
              <a:t> individual, formando así la base del </a:t>
            </a:r>
            <a:r>
              <a:rPr lang="es-CR" sz="2400" dirty="0" err="1"/>
              <a:t>dendrograma</a:t>
            </a:r>
            <a:r>
              <a:rPr lang="es-CR" sz="2400" dirty="0"/>
              <a:t> (hojas).</a:t>
            </a:r>
          </a:p>
          <a:p>
            <a:pPr marL="457200" indent="-457200">
              <a:buFont typeface="+mj-lt"/>
              <a:buAutoNum type="arabicPeriod"/>
            </a:pPr>
            <a:r>
              <a:rPr lang="es-CR" sz="2400" dirty="0"/>
              <a:t>Se inicia un proceso iterativo hasta que todas las observaciones pertenecen a un único </a:t>
            </a:r>
            <a:r>
              <a:rPr lang="es-CR" sz="2400" i="1" dirty="0" err="1" smtClean="0"/>
              <a:t>cluster</a:t>
            </a:r>
            <a:r>
              <a:rPr lang="es-CR" sz="2400" dirty="0" smtClean="0"/>
              <a:t>: 2.1 Se </a:t>
            </a:r>
            <a:r>
              <a:rPr lang="es-CR" sz="2400" dirty="0"/>
              <a:t>calcula la distancia entre cada posible par de los </a:t>
            </a:r>
            <a:r>
              <a:rPr lang="es-CR" sz="2400" i="1" dirty="0"/>
              <a:t>n</a:t>
            </a:r>
            <a:r>
              <a:rPr lang="es-CR" sz="2400" dirty="0"/>
              <a:t> </a:t>
            </a:r>
            <a:r>
              <a:rPr lang="es-CR" sz="2400" i="1" dirty="0" err="1"/>
              <a:t>clusters</a:t>
            </a:r>
            <a:r>
              <a:rPr lang="es-CR" sz="2400" dirty="0"/>
              <a:t>. El investigador debe determinar el tipo de medida emplea para cuantificar la similitud entre observaciones o grupos (distancia y </a:t>
            </a:r>
            <a:r>
              <a:rPr lang="es-CR" sz="2400" i="1" dirty="0" err="1"/>
              <a:t>linkage</a:t>
            </a:r>
            <a:r>
              <a:rPr lang="es-CR" sz="2400" dirty="0" smtClean="0"/>
              <a:t>). 2.2 </a:t>
            </a:r>
            <a:r>
              <a:rPr lang="es-CR" sz="2400" dirty="0"/>
              <a:t>Los dos </a:t>
            </a:r>
            <a:r>
              <a:rPr lang="es-CR" sz="2400" i="1" dirty="0" err="1"/>
              <a:t>clusters</a:t>
            </a:r>
            <a:r>
              <a:rPr lang="es-CR" sz="2400" dirty="0"/>
              <a:t> más similares se fusionan, de forma que quedan </a:t>
            </a:r>
            <a:r>
              <a:rPr lang="es-CR" sz="2400" i="1" dirty="0"/>
              <a:t>n</a:t>
            </a:r>
            <a:r>
              <a:rPr lang="es-CR" sz="2400" dirty="0"/>
              <a:t>-1 </a:t>
            </a:r>
            <a:r>
              <a:rPr lang="es-CR" sz="2400" i="1" dirty="0" err="1"/>
              <a:t>clusters</a:t>
            </a:r>
            <a:r>
              <a:rPr lang="es-CR" sz="2400" i="1" dirty="0"/>
              <a:t>.</a:t>
            </a:r>
            <a:endParaRPr lang="es-CR" sz="2400" dirty="0"/>
          </a:p>
          <a:p>
            <a:pPr marL="457200" indent="-457200">
              <a:buFont typeface="+mj-lt"/>
              <a:buAutoNum type="arabicPeriod"/>
            </a:pPr>
            <a:r>
              <a:rPr lang="es-CR" sz="2400" dirty="0"/>
              <a:t>Determinar dónde cortar la estructura de árbol generada (</a:t>
            </a:r>
            <a:r>
              <a:rPr lang="es-CR" sz="2400" dirty="0" err="1"/>
              <a:t>dendrograma</a:t>
            </a:r>
            <a:r>
              <a:rPr lang="es-CR" sz="2400" dirty="0" smtClean="0"/>
              <a:t>).</a:t>
            </a:r>
          </a:p>
          <a:p>
            <a:pPr marL="0" indent="0">
              <a:buNone/>
            </a:pPr>
            <a:endParaRPr lang="es-CR" sz="2400" dirty="0"/>
          </a:p>
          <a:p>
            <a:pPr marL="0" indent="0">
              <a:buNone/>
            </a:pPr>
            <a:r>
              <a:rPr lang="es-CR" sz="2400" dirty="0" smtClean="0"/>
              <a:t>La </a:t>
            </a:r>
            <a:r>
              <a:rPr lang="es-CR" sz="2400" dirty="0"/>
              <a:t>siguiente imagen muestra cómo se van sucediendo las agrupaciones a medida que avanzan las primeras iteraciones del algoritmo.</a:t>
            </a:r>
          </a:p>
          <a:p>
            <a:pPr marL="0" indent="0">
              <a:buNone/>
            </a:pPr>
            <a:endParaRPr lang="es-CR" sz="2400" b="1" u="sng" dirty="0"/>
          </a:p>
        </p:txBody>
      </p:sp>
    </p:spTree>
    <p:extLst>
      <p:ext uri="{BB962C8B-B14F-4D97-AF65-F5344CB8AC3E}">
        <p14:creationId xmlns:p14="http://schemas.microsoft.com/office/powerpoint/2010/main" val="669598349"/>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n obtenida del libro ISL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052735"/>
            <a:ext cx="7848872" cy="5648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1 Título"/>
          <p:cNvSpPr>
            <a:spLocks noGrp="1"/>
          </p:cNvSpPr>
          <p:nvPr>
            <p:ph type="title"/>
          </p:nvPr>
        </p:nvSpPr>
        <p:spPr>
          <a:xfrm>
            <a:off x="467544" y="44624"/>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1930789759"/>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0" y="1124744"/>
            <a:ext cx="9144000" cy="5733256"/>
          </a:xfrm>
        </p:spPr>
        <p:txBody>
          <a:bodyPr>
            <a:normAutofit fontScale="85000" lnSpcReduction="10000"/>
          </a:bodyPr>
          <a:lstStyle/>
          <a:p>
            <a:pPr marL="0" indent="0" algn="just">
              <a:buNone/>
            </a:pPr>
            <a:r>
              <a:rPr lang="es-CR" sz="2400" dirty="0"/>
              <a:t>Para que el proceso de agrupamiento pueda llevarse a cabo tal como indica el algoritmo anterior, es necesario definir cómo se cuantifica la similitud entre dos </a:t>
            </a:r>
            <a:r>
              <a:rPr lang="es-CR" sz="2400" i="1" dirty="0" err="1"/>
              <a:t>clusters</a:t>
            </a:r>
            <a:r>
              <a:rPr lang="es-CR" sz="2400" dirty="0"/>
              <a:t>. Es decir, se tiene que extender el concepto de distancia entre pares de observaciones para que sea aplicable a pares de grupos, cada uno formado por varias observaciones. A este proceso se le conoce como </a:t>
            </a:r>
            <a:r>
              <a:rPr lang="es-CR" sz="2400" i="1" dirty="0" err="1"/>
              <a:t>linkage</a:t>
            </a:r>
            <a:r>
              <a:rPr lang="es-CR" sz="2400" dirty="0"/>
              <a:t>. A continuación, se describen los 5 tipos de </a:t>
            </a:r>
            <a:r>
              <a:rPr lang="es-CR" sz="2400" i="1" dirty="0" err="1"/>
              <a:t>linkage</a:t>
            </a:r>
            <a:r>
              <a:rPr lang="es-CR" sz="2400" dirty="0"/>
              <a:t> más empleados y sus definiciones</a:t>
            </a:r>
            <a:r>
              <a:rPr lang="es-CR" sz="2400" dirty="0" smtClean="0"/>
              <a:t>.</a:t>
            </a:r>
          </a:p>
          <a:p>
            <a:pPr marL="457200" indent="-457200" algn="just">
              <a:buFont typeface="+mj-lt"/>
              <a:buAutoNum type="arabicPeriod"/>
            </a:pPr>
            <a:r>
              <a:rPr lang="es-CR" sz="2400" b="1" dirty="0"/>
              <a:t>Complete </a:t>
            </a:r>
            <a:r>
              <a:rPr lang="es-CR" sz="2400" b="1" dirty="0" err="1"/>
              <a:t>or</a:t>
            </a:r>
            <a:r>
              <a:rPr lang="es-CR" sz="2400" b="1" dirty="0"/>
              <a:t> </a:t>
            </a:r>
            <a:r>
              <a:rPr lang="es-CR" sz="2400" b="1" dirty="0" err="1" smtClean="0"/>
              <a:t>Maximum</a:t>
            </a:r>
            <a:endParaRPr lang="es-CR" sz="2400" b="1" dirty="0" smtClean="0"/>
          </a:p>
          <a:p>
            <a:pPr marL="457200" indent="-457200" algn="just">
              <a:buFont typeface="+mj-lt"/>
              <a:buAutoNum type="arabicPeriod"/>
            </a:pPr>
            <a:r>
              <a:rPr lang="es-CR" sz="2400" b="1" dirty="0"/>
              <a:t>Single </a:t>
            </a:r>
            <a:r>
              <a:rPr lang="es-CR" sz="2400" b="1" dirty="0" err="1"/>
              <a:t>or</a:t>
            </a:r>
            <a:r>
              <a:rPr lang="es-CR" sz="2400" b="1" dirty="0"/>
              <a:t> </a:t>
            </a:r>
            <a:r>
              <a:rPr lang="es-CR" sz="2400" b="1" dirty="0" err="1" smtClean="0"/>
              <a:t>Minimum</a:t>
            </a:r>
            <a:endParaRPr lang="es-CR" sz="2400" b="1" dirty="0" smtClean="0"/>
          </a:p>
          <a:p>
            <a:pPr marL="457200" indent="-457200" algn="just">
              <a:buFont typeface="+mj-lt"/>
              <a:buAutoNum type="arabicPeriod"/>
            </a:pPr>
            <a:r>
              <a:rPr lang="es-CR" sz="2400" b="1" dirty="0" err="1" smtClean="0"/>
              <a:t>Average</a:t>
            </a:r>
            <a:endParaRPr lang="es-CR" sz="2400" b="1" dirty="0" smtClean="0"/>
          </a:p>
          <a:p>
            <a:pPr marL="457200" indent="-457200" algn="just">
              <a:buFont typeface="+mj-lt"/>
              <a:buAutoNum type="arabicPeriod"/>
            </a:pPr>
            <a:r>
              <a:rPr lang="es-CR" sz="2400" b="1" dirty="0" err="1" smtClean="0"/>
              <a:t>Centroid</a:t>
            </a:r>
            <a:endParaRPr lang="es-CR" sz="2400" b="1" dirty="0" smtClean="0"/>
          </a:p>
          <a:p>
            <a:pPr marL="457200" indent="-457200" algn="just">
              <a:buFont typeface="+mj-lt"/>
              <a:buAutoNum type="arabicPeriod"/>
            </a:pPr>
            <a:r>
              <a:rPr lang="es-CR" sz="2400" b="1" dirty="0" smtClean="0"/>
              <a:t>Ward</a:t>
            </a:r>
          </a:p>
          <a:p>
            <a:pPr marL="0" indent="0" algn="just">
              <a:buNone/>
            </a:pPr>
            <a:r>
              <a:rPr lang="es-CR" sz="2400" dirty="0"/>
              <a:t>Los métodos de </a:t>
            </a:r>
            <a:r>
              <a:rPr lang="es-CR" sz="2400" i="1" dirty="0" err="1"/>
              <a:t>linkage</a:t>
            </a:r>
            <a:r>
              <a:rPr lang="es-CR" sz="2400" dirty="0"/>
              <a:t> </a:t>
            </a:r>
            <a:r>
              <a:rPr lang="es-CR" sz="2400" i="1" dirty="0"/>
              <a:t>complete</a:t>
            </a:r>
            <a:r>
              <a:rPr lang="es-CR" sz="2400" dirty="0"/>
              <a:t>, </a:t>
            </a:r>
            <a:r>
              <a:rPr lang="es-CR" sz="2400" i="1" dirty="0" err="1"/>
              <a:t>average</a:t>
            </a:r>
            <a:r>
              <a:rPr lang="es-CR" sz="2400" dirty="0"/>
              <a:t> y </a:t>
            </a:r>
            <a:r>
              <a:rPr lang="es-CR" sz="2400" i="1" dirty="0" err="1"/>
              <a:t>Ward’s</a:t>
            </a:r>
            <a:r>
              <a:rPr lang="es-CR" sz="2400" i="1" dirty="0"/>
              <a:t> </a:t>
            </a:r>
            <a:r>
              <a:rPr lang="es-CR" sz="2400" i="1" dirty="0" err="1"/>
              <a:t>minimum</a:t>
            </a:r>
            <a:r>
              <a:rPr lang="es-CR" sz="2400" i="1" dirty="0"/>
              <a:t> </a:t>
            </a:r>
            <a:r>
              <a:rPr lang="es-CR" sz="2400" i="1" dirty="0" err="1"/>
              <a:t>variance</a:t>
            </a:r>
            <a:r>
              <a:rPr lang="es-CR" sz="2400" dirty="0"/>
              <a:t> suelen ser los preferidos por los analistas debido a que generan </a:t>
            </a:r>
            <a:r>
              <a:rPr lang="es-CR" sz="2400" dirty="0" err="1"/>
              <a:t>dendrogramas</a:t>
            </a:r>
            <a:r>
              <a:rPr lang="es-CR" sz="2400" dirty="0"/>
              <a:t> más compensados. Sin embargo, no se puede determinar que uno sea mejor que otro, ya que depende del caso de estudio en cuestión. Por ejemplo, en genómica, se emplea con frecuencia el método de </a:t>
            </a:r>
            <a:r>
              <a:rPr lang="es-CR" sz="2400" i="1" dirty="0" err="1"/>
              <a:t>centroides</a:t>
            </a:r>
            <a:r>
              <a:rPr lang="es-CR" sz="2400" dirty="0"/>
              <a:t>. Junto con los resultados de un proceso de </a:t>
            </a:r>
            <a:r>
              <a:rPr lang="es-CR" sz="2400" i="1" dirty="0" err="1"/>
              <a:t>hierarchical</a:t>
            </a:r>
            <a:r>
              <a:rPr lang="es-CR" sz="2400" i="1" dirty="0"/>
              <a:t> </a:t>
            </a:r>
            <a:r>
              <a:rPr lang="es-CR" sz="2400" i="1" dirty="0" err="1"/>
              <a:t>clustering</a:t>
            </a:r>
            <a:r>
              <a:rPr lang="es-CR" sz="2400" dirty="0"/>
              <a:t> siempre hay que indicar qué distancia se ha empleado, así como el tipo de </a:t>
            </a:r>
            <a:r>
              <a:rPr lang="es-CR" sz="2400" i="1" dirty="0" err="1"/>
              <a:t>linkage</a:t>
            </a:r>
            <a:r>
              <a:rPr lang="es-CR" sz="2400" dirty="0"/>
              <a:t>, ya que, dependiendo de estos, los resultados pueden variar en gran medida. </a:t>
            </a:r>
          </a:p>
        </p:txBody>
      </p:sp>
      <p:sp>
        <p:nvSpPr>
          <p:cNvPr id="4" name="1 Título"/>
          <p:cNvSpPr>
            <a:spLocks noGrp="1"/>
          </p:cNvSpPr>
          <p:nvPr>
            <p:ph type="title"/>
          </p:nvPr>
        </p:nvSpPr>
        <p:spPr>
          <a:xfrm>
            <a:off x="467544" y="44624"/>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1847407702"/>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96" y="1844949"/>
            <a:ext cx="1654456" cy="1656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3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845665"/>
            <a:ext cx="1659934" cy="16508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4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20177" y="1840186"/>
            <a:ext cx="1659935" cy="16562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5 Ima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50195" y="1844233"/>
            <a:ext cx="1658109" cy="16617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6 Imagen"/>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80312" y="1832489"/>
            <a:ext cx="1656283" cy="16544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8 Flecha derecha"/>
          <p:cNvSpPr>
            <a:spLocks noChangeArrowheads="1"/>
          </p:cNvSpPr>
          <p:nvPr/>
        </p:nvSpPr>
        <p:spPr bwMode="auto">
          <a:xfrm>
            <a:off x="1691680" y="2709069"/>
            <a:ext cx="248351" cy="144462"/>
          </a:xfrm>
          <a:prstGeom prst="rightArrow">
            <a:avLst>
              <a:gd name="adj1" fmla="val 50000"/>
              <a:gd name="adj2" fmla="val 49817"/>
            </a:avLst>
          </a:prstGeom>
          <a:solidFill>
            <a:srgbClr val="92D050"/>
          </a:solidFill>
          <a:ln w="9525" algn="ctr">
            <a:solidFill>
              <a:schemeClr val="tx1"/>
            </a:solidFill>
            <a:miter lim="800000"/>
            <a:headEnd/>
            <a:tailEnd/>
          </a:ln>
        </p:spPr>
        <p:txBody>
          <a:bodyPr wrap="none"/>
          <a:lstStyle>
            <a:lvl1pPr eaLnBrk="0" hangingPunct="0">
              <a:defRPr sz="1200">
                <a:solidFill>
                  <a:schemeClr val="tx1"/>
                </a:solidFill>
                <a:latin typeface="Verdana" pitchFamily="34" charset="0"/>
              </a:defRPr>
            </a:lvl1pPr>
            <a:lvl2pPr marL="742950" indent="-285750" eaLnBrk="0" hangingPunct="0">
              <a:defRPr sz="1200">
                <a:solidFill>
                  <a:schemeClr val="tx1"/>
                </a:solidFill>
                <a:latin typeface="Verdana" pitchFamily="34" charset="0"/>
              </a:defRPr>
            </a:lvl2pPr>
            <a:lvl3pPr marL="1143000" indent="-228600" eaLnBrk="0" hangingPunct="0">
              <a:defRPr sz="1200">
                <a:solidFill>
                  <a:schemeClr val="tx1"/>
                </a:solidFill>
                <a:latin typeface="Verdana" pitchFamily="34" charset="0"/>
              </a:defRPr>
            </a:lvl3pPr>
            <a:lvl4pPr marL="1600200" indent="-228600" eaLnBrk="0" hangingPunct="0">
              <a:defRPr sz="1200">
                <a:solidFill>
                  <a:schemeClr val="tx1"/>
                </a:solidFill>
                <a:latin typeface="Verdana" pitchFamily="34" charset="0"/>
              </a:defRPr>
            </a:lvl4pPr>
            <a:lvl5pPr marL="2057400" indent="-228600" eaLnBrk="0" hangingPunct="0">
              <a:defRPr sz="1200">
                <a:solidFill>
                  <a:schemeClr val="tx1"/>
                </a:solidFill>
                <a:latin typeface="Verdana" pitchFamily="34" charset="0"/>
              </a:defRPr>
            </a:lvl5pPr>
            <a:lvl6pPr marL="2514600" indent="-228600" eaLnBrk="0" fontAlgn="base" hangingPunct="0">
              <a:spcBef>
                <a:spcPct val="0"/>
              </a:spcBef>
              <a:spcAft>
                <a:spcPct val="0"/>
              </a:spcAft>
              <a:defRPr sz="1200">
                <a:solidFill>
                  <a:schemeClr val="tx1"/>
                </a:solidFill>
                <a:latin typeface="Verdana" pitchFamily="34" charset="0"/>
              </a:defRPr>
            </a:lvl6pPr>
            <a:lvl7pPr marL="2971800" indent="-228600" eaLnBrk="0" fontAlgn="base" hangingPunct="0">
              <a:spcBef>
                <a:spcPct val="0"/>
              </a:spcBef>
              <a:spcAft>
                <a:spcPct val="0"/>
              </a:spcAft>
              <a:defRPr sz="1200">
                <a:solidFill>
                  <a:schemeClr val="tx1"/>
                </a:solidFill>
                <a:latin typeface="Verdana" pitchFamily="34" charset="0"/>
              </a:defRPr>
            </a:lvl7pPr>
            <a:lvl8pPr marL="3429000" indent="-228600" eaLnBrk="0" fontAlgn="base" hangingPunct="0">
              <a:spcBef>
                <a:spcPct val="0"/>
              </a:spcBef>
              <a:spcAft>
                <a:spcPct val="0"/>
              </a:spcAft>
              <a:defRPr sz="1200">
                <a:solidFill>
                  <a:schemeClr val="tx1"/>
                </a:solidFill>
                <a:latin typeface="Verdana" pitchFamily="34" charset="0"/>
              </a:defRPr>
            </a:lvl8pPr>
            <a:lvl9pPr marL="3886200" indent="-228600" eaLnBrk="0" fontAlgn="base" hangingPunct="0">
              <a:spcBef>
                <a:spcPct val="0"/>
              </a:spcBef>
              <a:spcAft>
                <a:spcPct val="0"/>
              </a:spcAft>
              <a:defRPr sz="1200">
                <a:solidFill>
                  <a:schemeClr val="tx1"/>
                </a:solidFill>
                <a:latin typeface="Verdana" pitchFamily="34" charset="0"/>
              </a:defRPr>
            </a:lvl9pPr>
          </a:lstStyle>
          <a:p>
            <a:pPr eaLnBrk="1" hangingPunct="1"/>
            <a:endParaRPr lang="es-CR" altLang="es-CR"/>
          </a:p>
        </p:txBody>
      </p:sp>
      <p:sp>
        <p:nvSpPr>
          <p:cNvPr id="10" name="27 Flecha derecha"/>
          <p:cNvSpPr>
            <a:spLocks noChangeArrowheads="1"/>
          </p:cNvSpPr>
          <p:nvPr/>
        </p:nvSpPr>
        <p:spPr bwMode="auto">
          <a:xfrm>
            <a:off x="3492747" y="2709069"/>
            <a:ext cx="248351" cy="144462"/>
          </a:xfrm>
          <a:prstGeom prst="rightArrow">
            <a:avLst>
              <a:gd name="adj1" fmla="val 50000"/>
              <a:gd name="adj2" fmla="val 49817"/>
            </a:avLst>
          </a:prstGeom>
          <a:solidFill>
            <a:srgbClr val="92D050"/>
          </a:solidFill>
          <a:ln w="9525" algn="ctr">
            <a:solidFill>
              <a:schemeClr val="tx1"/>
            </a:solidFill>
            <a:miter lim="800000"/>
            <a:headEnd/>
            <a:tailEnd/>
          </a:ln>
        </p:spPr>
        <p:txBody>
          <a:bodyPr wrap="none"/>
          <a:lstStyle>
            <a:lvl1pPr eaLnBrk="0" hangingPunct="0">
              <a:defRPr sz="1200">
                <a:solidFill>
                  <a:schemeClr val="tx1"/>
                </a:solidFill>
                <a:latin typeface="Verdana" pitchFamily="34" charset="0"/>
              </a:defRPr>
            </a:lvl1pPr>
            <a:lvl2pPr marL="742950" indent="-285750" eaLnBrk="0" hangingPunct="0">
              <a:defRPr sz="1200">
                <a:solidFill>
                  <a:schemeClr val="tx1"/>
                </a:solidFill>
                <a:latin typeface="Verdana" pitchFamily="34" charset="0"/>
              </a:defRPr>
            </a:lvl2pPr>
            <a:lvl3pPr marL="1143000" indent="-228600" eaLnBrk="0" hangingPunct="0">
              <a:defRPr sz="1200">
                <a:solidFill>
                  <a:schemeClr val="tx1"/>
                </a:solidFill>
                <a:latin typeface="Verdana" pitchFamily="34" charset="0"/>
              </a:defRPr>
            </a:lvl3pPr>
            <a:lvl4pPr marL="1600200" indent="-228600" eaLnBrk="0" hangingPunct="0">
              <a:defRPr sz="1200">
                <a:solidFill>
                  <a:schemeClr val="tx1"/>
                </a:solidFill>
                <a:latin typeface="Verdana" pitchFamily="34" charset="0"/>
              </a:defRPr>
            </a:lvl4pPr>
            <a:lvl5pPr marL="2057400" indent="-228600" eaLnBrk="0" hangingPunct="0">
              <a:defRPr sz="1200">
                <a:solidFill>
                  <a:schemeClr val="tx1"/>
                </a:solidFill>
                <a:latin typeface="Verdana" pitchFamily="34" charset="0"/>
              </a:defRPr>
            </a:lvl5pPr>
            <a:lvl6pPr marL="2514600" indent="-228600" eaLnBrk="0" fontAlgn="base" hangingPunct="0">
              <a:spcBef>
                <a:spcPct val="0"/>
              </a:spcBef>
              <a:spcAft>
                <a:spcPct val="0"/>
              </a:spcAft>
              <a:defRPr sz="1200">
                <a:solidFill>
                  <a:schemeClr val="tx1"/>
                </a:solidFill>
                <a:latin typeface="Verdana" pitchFamily="34" charset="0"/>
              </a:defRPr>
            </a:lvl6pPr>
            <a:lvl7pPr marL="2971800" indent="-228600" eaLnBrk="0" fontAlgn="base" hangingPunct="0">
              <a:spcBef>
                <a:spcPct val="0"/>
              </a:spcBef>
              <a:spcAft>
                <a:spcPct val="0"/>
              </a:spcAft>
              <a:defRPr sz="1200">
                <a:solidFill>
                  <a:schemeClr val="tx1"/>
                </a:solidFill>
                <a:latin typeface="Verdana" pitchFamily="34" charset="0"/>
              </a:defRPr>
            </a:lvl7pPr>
            <a:lvl8pPr marL="3429000" indent="-228600" eaLnBrk="0" fontAlgn="base" hangingPunct="0">
              <a:spcBef>
                <a:spcPct val="0"/>
              </a:spcBef>
              <a:spcAft>
                <a:spcPct val="0"/>
              </a:spcAft>
              <a:defRPr sz="1200">
                <a:solidFill>
                  <a:schemeClr val="tx1"/>
                </a:solidFill>
                <a:latin typeface="Verdana" pitchFamily="34" charset="0"/>
              </a:defRPr>
            </a:lvl8pPr>
            <a:lvl9pPr marL="3886200" indent="-228600" eaLnBrk="0" fontAlgn="base" hangingPunct="0">
              <a:spcBef>
                <a:spcPct val="0"/>
              </a:spcBef>
              <a:spcAft>
                <a:spcPct val="0"/>
              </a:spcAft>
              <a:defRPr sz="1200">
                <a:solidFill>
                  <a:schemeClr val="tx1"/>
                </a:solidFill>
                <a:latin typeface="Verdana" pitchFamily="34" charset="0"/>
              </a:defRPr>
            </a:lvl9pPr>
          </a:lstStyle>
          <a:p>
            <a:pPr eaLnBrk="1" hangingPunct="1"/>
            <a:endParaRPr lang="es-CR" altLang="es-CR"/>
          </a:p>
        </p:txBody>
      </p:sp>
      <p:sp>
        <p:nvSpPr>
          <p:cNvPr id="11" name="28 Flecha derecha"/>
          <p:cNvSpPr>
            <a:spLocks noChangeArrowheads="1"/>
          </p:cNvSpPr>
          <p:nvPr/>
        </p:nvSpPr>
        <p:spPr bwMode="auto">
          <a:xfrm>
            <a:off x="5148510" y="2709069"/>
            <a:ext cx="248351" cy="144462"/>
          </a:xfrm>
          <a:prstGeom prst="rightArrow">
            <a:avLst>
              <a:gd name="adj1" fmla="val 50000"/>
              <a:gd name="adj2" fmla="val 49817"/>
            </a:avLst>
          </a:prstGeom>
          <a:solidFill>
            <a:srgbClr val="92D050"/>
          </a:solidFill>
          <a:ln w="9525" algn="ctr">
            <a:solidFill>
              <a:schemeClr val="tx1"/>
            </a:solidFill>
            <a:miter lim="800000"/>
            <a:headEnd/>
            <a:tailEnd/>
          </a:ln>
        </p:spPr>
        <p:txBody>
          <a:bodyPr wrap="none"/>
          <a:lstStyle>
            <a:lvl1pPr eaLnBrk="0" hangingPunct="0">
              <a:defRPr sz="1200">
                <a:solidFill>
                  <a:schemeClr val="tx1"/>
                </a:solidFill>
                <a:latin typeface="Verdana" pitchFamily="34" charset="0"/>
              </a:defRPr>
            </a:lvl1pPr>
            <a:lvl2pPr marL="742950" indent="-285750" eaLnBrk="0" hangingPunct="0">
              <a:defRPr sz="1200">
                <a:solidFill>
                  <a:schemeClr val="tx1"/>
                </a:solidFill>
                <a:latin typeface="Verdana" pitchFamily="34" charset="0"/>
              </a:defRPr>
            </a:lvl2pPr>
            <a:lvl3pPr marL="1143000" indent="-228600" eaLnBrk="0" hangingPunct="0">
              <a:defRPr sz="1200">
                <a:solidFill>
                  <a:schemeClr val="tx1"/>
                </a:solidFill>
                <a:latin typeface="Verdana" pitchFamily="34" charset="0"/>
              </a:defRPr>
            </a:lvl3pPr>
            <a:lvl4pPr marL="1600200" indent="-228600" eaLnBrk="0" hangingPunct="0">
              <a:defRPr sz="1200">
                <a:solidFill>
                  <a:schemeClr val="tx1"/>
                </a:solidFill>
                <a:latin typeface="Verdana" pitchFamily="34" charset="0"/>
              </a:defRPr>
            </a:lvl4pPr>
            <a:lvl5pPr marL="2057400" indent="-228600" eaLnBrk="0" hangingPunct="0">
              <a:defRPr sz="1200">
                <a:solidFill>
                  <a:schemeClr val="tx1"/>
                </a:solidFill>
                <a:latin typeface="Verdana" pitchFamily="34" charset="0"/>
              </a:defRPr>
            </a:lvl5pPr>
            <a:lvl6pPr marL="2514600" indent="-228600" eaLnBrk="0" fontAlgn="base" hangingPunct="0">
              <a:spcBef>
                <a:spcPct val="0"/>
              </a:spcBef>
              <a:spcAft>
                <a:spcPct val="0"/>
              </a:spcAft>
              <a:defRPr sz="1200">
                <a:solidFill>
                  <a:schemeClr val="tx1"/>
                </a:solidFill>
                <a:latin typeface="Verdana" pitchFamily="34" charset="0"/>
              </a:defRPr>
            </a:lvl6pPr>
            <a:lvl7pPr marL="2971800" indent="-228600" eaLnBrk="0" fontAlgn="base" hangingPunct="0">
              <a:spcBef>
                <a:spcPct val="0"/>
              </a:spcBef>
              <a:spcAft>
                <a:spcPct val="0"/>
              </a:spcAft>
              <a:defRPr sz="1200">
                <a:solidFill>
                  <a:schemeClr val="tx1"/>
                </a:solidFill>
                <a:latin typeface="Verdana" pitchFamily="34" charset="0"/>
              </a:defRPr>
            </a:lvl7pPr>
            <a:lvl8pPr marL="3429000" indent="-228600" eaLnBrk="0" fontAlgn="base" hangingPunct="0">
              <a:spcBef>
                <a:spcPct val="0"/>
              </a:spcBef>
              <a:spcAft>
                <a:spcPct val="0"/>
              </a:spcAft>
              <a:defRPr sz="1200">
                <a:solidFill>
                  <a:schemeClr val="tx1"/>
                </a:solidFill>
                <a:latin typeface="Verdana" pitchFamily="34" charset="0"/>
              </a:defRPr>
            </a:lvl8pPr>
            <a:lvl9pPr marL="3886200" indent="-228600" eaLnBrk="0" fontAlgn="base" hangingPunct="0">
              <a:spcBef>
                <a:spcPct val="0"/>
              </a:spcBef>
              <a:spcAft>
                <a:spcPct val="0"/>
              </a:spcAft>
              <a:defRPr sz="1200">
                <a:solidFill>
                  <a:schemeClr val="tx1"/>
                </a:solidFill>
                <a:latin typeface="Verdana" pitchFamily="34" charset="0"/>
              </a:defRPr>
            </a:lvl9pPr>
          </a:lstStyle>
          <a:p>
            <a:pPr eaLnBrk="1" hangingPunct="1"/>
            <a:endParaRPr lang="es-CR" altLang="es-CR"/>
          </a:p>
        </p:txBody>
      </p:sp>
      <p:sp>
        <p:nvSpPr>
          <p:cNvPr id="12" name="29 Flecha derecha"/>
          <p:cNvSpPr>
            <a:spLocks noChangeArrowheads="1"/>
          </p:cNvSpPr>
          <p:nvPr/>
        </p:nvSpPr>
        <p:spPr bwMode="auto">
          <a:xfrm>
            <a:off x="7059953" y="2709069"/>
            <a:ext cx="248351" cy="144462"/>
          </a:xfrm>
          <a:prstGeom prst="rightArrow">
            <a:avLst>
              <a:gd name="adj1" fmla="val 50000"/>
              <a:gd name="adj2" fmla="val 49817"/>
            </a:avLst>
          </a:prstGeom>
          <a:solidFill>
            <a:srgbClr val="92D050"/>
          </a:solidFill>
          <a:ln w="9525" algn="ctr">
            <a:solidFill>
              <a:schemeClr val="tx1"/>
            </a:solidFill>
            <a:miter lim="800000"/>
            <a:headEnd/>
            <a:tailEnd/>
          </a:ln>
        </p:spPr>
        <p:txBody>
          <a:bodyPr wrap="none"/>
          <a:lstStyle>
            <a:lvl1pPr eaLnBrk="0" hangingPunct="0">
              <a:defRPr sz="1200">
                <a:solidFill>
                  <a:schemeClr val="tx1"/>
                </a:solidFill>
                <a:latin typeface="Verdana" pitchFamily="34" charset="0"/>
              </a:defRPr>
            </a:lvl1pPr>
            <a:lvl2pPr marL="742950" indent="-285750" eaLnBrk="0" hangingPunct="0">
              <a:defRPr sz="1200">
                <a:solidFill>
                  <a:schemeClr val="tx1"/>
                </a:solidFill>
                <a:latin typeface="Verdana" pitchFamily="34" charset="0"/>
              </a:defRPr>
            </a:lvl2pPr>
            <a:lvl3pPr marL="1143000" indent="-228600" eaLnBrk="0" hangingPunct="0">
              <a:defRPr sz="1200">
                <a:solidFill>
                  <a:schemeClr val="tx1"/>
                </a:solidFill>
                <a:latin typeface="Verdana" pitchFamily="34" charset="0"/>
              </a:defRPr>
            </a:lvl3pPr>
            <a:lvl4pPr marL="1600200" indent="-228600" eaLnBrk="0" hangingPunct="0">
              <a:defRPr sz="1200">
                <a:solidFill>
                  <a:schemeClr val="tx1"/>
                </a:solidFill>
                <a:latin typeface="Verdana" pitchFamily="34" charset="0"/>
              </a:defRPr>
            </a:lvl4pPr>
            <a:lvl5pPr marL="2057400" indent="-228600" eaLnBrk="0" hangingPunct="0">
              <a:defRPr sz="1200">
                <a:solidFill>
                  <a:schemeClr val="tx1"/>
                </a:solidFill>
                <a:latin typeface="Verdana" pitchFamily="34" charset="0"/>
              </a:defRPr>
            </a:lvl5pPr>
            <a:lvl6pPr marL="2514600" indent="-228600" eaLnBrk="0" fontAlgn="base" hangingPunct="0">
              <a:spcBef>
                <a:spcPct val="0"/>
              </a:spcBef>
              <a:spcAft>
                <a:spcPct val="0"/>
              </a:spcAft>
              <a:defRPr sz="1200">
                <a:solidFill>
                  <a:schemeClr val="tx1"/>
                </a:solidFill>
                <a:latin typeface="Verdana" pitchFamily="34" charset="0"/>
              </a:defRPr>
            </a:lvl6pPr>
            <a:lvl7pPr marL="2971800" indent="-228600" eaLnBrk="0" fontAlgn="base" hangingPunct="0">
              <a:spcBef>
                <a:spcPct val="0"/>
              </a:spcBef>
              <a:spcAft>
                <a:spcPct val="0"/>
              </a:spcAft>
              <a:defRPr sz="1200">
                <a:solidFill>
                  <a:schemeClr val="tx1"/>
                </a:solidFill>
                <a:latin typeface="Verdana" pitchFamily="34" charset="0"/>
              </a:defRPr>
            </a:lvl7pPr>
            <a:lvl8pPr marL="3429000" indent="-228600" eaLnBrk="0" fontAlgn="base" hangingPunct="0">
              <a:spcBef>
                <a:spcPct val="0"/>
              </a:spcBef>
              <a:spcAft>
                <a:spcPct val="0"/>
              </a:spcAft>
              <a:defRPr sz="1200">
                <a:solidFill>
                  <a:schemeClr val="tx1"/>
                </a:solidFill>
                <a:latin typeface="Verdana" pitchFamily="34" charset="0"/>
              </a:defRPr>
            </a:lvl8pPr>
            <a:lvl9pPr marL="3886200" indent="-228600" eaLnBrk="0" fontAlgn="base" hangingPunct="0">
              <a:spcBef>
                <a:spcPct val="0"/>
              </a:spcBef>
              <a:spcAft>
                <a:spcPct val="0"/>
              </a:spcAft>
              <a:defRPr sz="1200">
                <a:solidFill>
                  <a:schemeClr val="tx1"/>
                </a:solidFill>
                <a:latin typeface="Verdana" pitchFamily="34" charset="0"/>
              </a:defRPr>
            </a:lvl9pPr>
          </a:lstStyle>
          <a:p>
            <a:pPr eaLnBrk="1" hangingPunct="1"/>
            <a:endParaRPr lang="es-CR" altLang="es-CR"/>
          </a:p>
        </p:txBody>
      </p:sp>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3585" y="3933056"/>
            <a:ext cx="4700360" cy="26975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 name="1 Título"/>
          <p:cNvSpPr txBox="1">
            <a:spLocks/>
          </p:cNvSpPr>
          <p:nvPr/>
        </p:nvSpPr>
        <p:spPr>
          <a:xfrm>
            <a:off x="467544" y="125760"/>
            <a:ext cx="8229600" cy="7829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mtClean="0"/>
              <a:t>Tipos de Clusters</a:t>
            </a:r>
            <a:endParaRPr lang="es-CR" dirty="0"/>
          </a:p>
        </p:txBody>
      </p:sp>
    </p:spTree>
    <p:extLst>
      <p:ext uri="{BB962C8B-B14F-4D97-AF65-F5344CB8AC3E}">
        <p14:creationId xmlns:p14="http://schemas.microsoft.com/office/powerpoint/2010/main" val="13788831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Resultado de imagen para dendrogram clu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8067988" cy="4669222"/>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4285418613"/>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09392" y="58614"/>
            <a:ext cx="8928992" cy="850106"/>
          </a:xfrm>
        </p:spPr>
        <p:txBody>
          <a:bodyPr>
            <a:normAutofit fontScale="90000"/>
          </a:bodyPr>
          <a:lstStyle/>
          <a:p>
            <a:r>
              <a:rPr lang="es-CR" dirty="0" smtClean="0"/>
              <a:t>Aplicación impresionante de un </a:t>
            </a:r>
            <a:r>
              <a:rPr lang="es-CR" dirty="0" err="1" smtClean="0"/>
              <a:t>Cluster</a:t>
            </a:r>
            <a:endParaRPr lang="es-CR" dirty="0"/>
          </a:p>
        </p:txBody>
      </p:sp>
      <p:sp>
        <p:nvSpPr>
          <p:cNvPr id="5" name="AutoShape 2" descr="https://mail.google.com/mail/u/1?ui=2&amp;ik=b28de2fc69&amp;attid=0.1.1&amp;permmsgid=msg-f:1634086986630041426&amp;th=16ad7174e22c0f52&amp;view=fimg&amp;sz=s0-l75-ft&amp;attbid=ANGjdJ8SJ3wfDSim0EaqgPOQlOTmiI9gybkrCBkd8PeVpBWiSXM2zphBflQBkGqQArexUzJEA6rhXuoEXJsCl5yWGAwp9HVXD1YcrJsoBaRkGs_mTVN6IEvtbVEIqHM&amp;disp=em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552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3384" b="4038"/>
          <a:stretch/>
        </p:blipFill>
        <p:spPr bwMode="auto">
          <a:xfrm>
            <a:off x="1691680" y="1484784"/>
            <a:ext cx="5832648" cy="5030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884032"/>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0" y="908720"/>
            <a:ext cx="9144000" cy="5949280"/>
          </a:xfrm>
        </p:spPr>
        <p:txBody>
          <a:bodyPr>
            <a:normAutofit fontScale="92500" lnSpcReduction="10000"/>
          </a:bodyPr>
          <a:lstStyle/>
          <a:p>
            <a:pPr marL="0" indent="0">
              <a:buNone/>
            </a:pPr>
            <a:r>
              <a:rPr lang="es-CR" sz="2400" b="1" u="sng" dirty="0"/>
              <a:t>Método jerárquico: </a:t>
            </a:r>
            <a:r>
              <a:rPr lang="es-CR" sz="2400" b="1" u="sng" dirty="0" err="1" smtClean="0"/>
              <a:t>divisive</a:t>
            </a:r>
            <a:r>
              <a:rPr lang="es-CR" sz="2400" b="1" u="sng" dirty="0" smtClean="0"/>
              <a:t> (divisible)</a:t>
            </a:r>
            <a:endParaRPr lang="es-CR" sz="2400" b="1" u="sng" dirty="0"/>
          </a:p>
          <a:p>
            <a:pPr marL="0" indent="0">
              <a:buNone/>
            </a:pPr>
            <a:endParaRPr lang="es-CR" sz="2400" dirty="0" smtClean="0"/>
          </a:p>
          <a:p>
            <a:pPr marL="0" indent="0" algn="just">
              <a:buNone/>
            </a:pPr>
            <a:r>
              <a:rPr lang="es-CR" sz="2400" dirty="0" smtClean="0"/>
              <a:t>El </a:t>
            </a:r>
            <a:r>
              <a:rPr lang="es-CR" sz="2400" dirty="0"/>
              <a:t>algoritmo más conocido de </a:t>
            </a:r>
            <a:r>
              <a:rPr lang="es-CR" sz="2400" i="1" dirty="0" err="1"/>
              <a:t>divisive</a:t>
            </a:r>
            <a:r>
              <a:rPr lang="es-CR" sz="2400" i="1" dirty="0"/>
              <a:t> </a:t>
            </a:r>
            <a:r>
              <a:rPr lang="es-CR" sz="2400" i="1" dirty="0" err="1"/>
              <a:t>hierarchical</a:t>
            </a:r>
            <a:r>
              <a:rPr lang="es-CR" sz="2400" i="1" dirty="0"/>
              <a:t> </a:t>
            </a:r>
            <a:r>
              <a:rPr lang="es-CR" sz="2400" i="1" dirty="0" err="1"/>
              <a:t>clustering</a:t>
            </a:r>
            <a:r>
              <a:rPr lang="es-CR" sz="2400" dirty="0"/>
              <a:t> es </a:t>
            </a:r>
            <a:r>
              <a:rPr lang="es-CR" sz="2400" i="1" dirty="0"/>
              <a:t>DIANA</a:t>
            </a:r>
            <a:r>
              <a:rPr lang="es-CR" sz="2400" dirty="0"/>
              <a:t> (</a:t>
            </a:r>
            <a:r>
              <a:rPr lang="es-CR" sz="2400" i="1" dirty="0" err="1"/>
              <a:t>DIvisive</a:t>
            </a:r>
            <a:r>
              <a:rPr lang="es-CR" sz="2400" i="1" dirty="0"/>
              <a:t> </a:t>
            </a:r>
            <a:r>
              <a:rPr lang="es-CR" sz="2400" i="1" dirty="0" err="1"/>
              <a:t>ANAlysis</a:t>
            </a:r>
            <a:r>
              <a:rPr lang="es-CR" sz="2400" i="1" dirty="0"/>
              <a:t> </a:t>
            </a:r>
            <a:r>
              <a:rPr lang="es-CR" sz="2400" i="1" dirty="0" err="1"/>
              <a:t>Clustering</a:t>
            </a:r>
            <a:r>
              <a:rPr lang="es-CR" sz="2400" dirty="0"/>
              <a:t>). </a:t>
            </a:r>
            <a:endParaRPr lang="es-CR" sz="2400" dirty="0" smtClean="0"/>
          </a:p>
          <a:p>
            <a:pPr marL="0" indent="0" algn="just">
              <a:buNone/>
            </a:pPr>
            <a:r>
              <a:rPr lang="es-CR" sz="2400" dirty="0" smtClean="0"/>
              <a:t>Este </a:t>
            </a:r>
            <a:r>
              <a:rPr lang="es-CR" sz="2400" dirty="0"/>
              <a:t>algoritmo se inicia con un único </a:t>
            </a:r>
            <a:r>
              <a:rPr lang="es-CR" sz="2400" i="1" dirty="0" err="1"/>
              <a:t>cluster</a:t>
            </a:r>
            <a:r>
              <a:rPr lang="es-CR" sz="2400" dirty="0"/>
              <a:t> que contiene todas las observaciones, a continuación, se van sucediendo divisiones hasta que cada observación forma un </a:t>
            </a:r>
            <a:r>
              <a:rPr lang="es-CR" sz="2400" i="1" dirty="0" err="1"/>
              <a:t>cluster</a:t>
            </a:r>
            <a:r>
              <a:rPr lang="es-CR" sz="2400" dirty="0" err="1"/>
              <a:t>independiente</a:t>
            </a:r>
            <a:r>
              <a:rPr lang="es-CR" sz="2400" dirty="0"/>
              <a:t>. </a:t>
            </a:r>
            <a:endParaRPr lang="es-CR" sz="2400" dirty="0" smtClean="0"/>
          </a:p>
          <a:p>
            <a:pPr marL="0" indent="0" algn="just">
              <a:buNone/>
            </a:pPr>
            <a:r>
              <a:rPr lang="es-CR" sz="2400" dirty="0" smtClean="0"/>
              <a:t>En </a:t>
            </a:r>
            <a:r>
              <a:rPr lang="es-CR" sz="2400" dirty="0"/>
              <a:t>cada iteración, se selecciona el </a:t>
            </a:r>
            <a:r>
              <a:rPr lang="es-CR" sz="2400" i="1" dirty="0" err="1"/>
              <a:t>cluster</a:t>
            </a:r>
            <a:r>
              <a:rPr lang="es-CR" sz="2400" dirty="0"/>
              <a:t> con mayor </a:t>
            </a:r>
            <a:r>
              <a:rPr lang="es-CR" sz="2400" dirty="0" err="1"/>
              <a:t>diametro</a:t>
            </a:r>
            <a:r>
              <a:rPr lang="es-CR" sz="2400" dirty="0"/>
              <a:t>, entendiendo por diámetro de un </a:t>
            </a:r>
            <a:r>
              <a:rPr lang="es-CR" sz="2400" i="1" dirty="0" err="1"/>
              <a:t>cluster</a:t>
            </a:r>
            <a:r>
              <a:rPr lang="es-CR" sz="2400" dirty="0"/>
              <a:t> la mayor de las diferencias entre dos de sus observaciones. </a:t>
            </a:r>
            <a:endParaRPr lang="es-CR" sz="2400" dirty="0" smtClean="0"/>
          </a:p>
          <a:p>
            <a:pPr marL="0" indent="0" algn="just">
              <a:buNone/>
            </a:pPr>
            <a:endParaRPr lang="es-CR" sz="2400" dirty="0" smtClean="0"/>
          </a:p>
          <a:p>
            <a:pPr marL="0" indent="0" algn="just">
              <a:buNone/>
            </a:pPr>
            <a:r>
              <a:rPr lang="es-CR" sz="2400" dirty="0" smtClean="0"/>
              <a:t>Una </a:t>
            </a:r>
            <a:r>
              <a:rPr lang="es-CR" sz="2400" dirty="0"/>
              <a:t>vez seleccionado el </a:t>
            </a:r>
            <a:r>
              <a:rPr lang="es-CR" sz="2400" i="1" dirty="0" err="1"/>
              <a:t>cluster</a:t>
            </a:r>
            <a:r>
              <a:rPr lang="es-CR" sz="2400" dirty="0"/>
              <a:t>, se identifica la observación más dispar, que es aquella con mayor distancia promedio respecto al resto de observaciones que forman el </a:t>
            </a:r>
            <a:r>
              <a:rPr lang="es-CR" sz="2400" i="1" dirty="0" err="1"/>
              <a:t>cluster</a:t>
            </a:r>
            <a:r>
              <a:rPr lang="es-CR" sz="2400" dirty="0"/>
              <a:t>, esta observación inicia el nuevo </a:t>
            </a:r>
            <a:r>
              <a:rPr lang="es-CR" sz="2400" i="1" dirty="0" err="1"/>
              <a:t>cluster</a:t>
            </a:r>
            <a:r>
              <a:rPr lang="es-CR" sz="2400" dirty="0"/>
              <a:t>. </a:t>
            </a:r>
            <a:endParaRPr lang="es-CR" sz="2400" dirty="0" smtClean="0"/>
          </a:p>
          <a:p>
            <a:pPr marL="0" indent="0" algn="just">
              <a:buNone/>
            </a:pPr>
            <a:r>
              <a:rPr lang="es-CR" sz="2400" dirty="0" smtClean="0"/>
              <a:t>Se </a:t>
            </a:r>
            <a:r>
              <a:rPr lang="es-CR" sz="2400" dirty="0"/>
              <a:t>reasignan las observaciones en función de si están más próximas al nuevo </a:t>
            </a:r>
            <a:r>
              <a:rPr lang="es-CR" sz="2400" i="1" dirty="0" err="1"/>
              <a:t>cluster</a:t>
            </a:r>
            <a:r>
              <a:rPr lang="es-CR" sz="2400" dirty="0"/>
              <a:t> o al resto de la partición, dividiendo así el </a:t>
            </a:r>
            <a:r>
              <a:rPr lang="es-CR" sz="2400" i="1" dirty="0" err="1"/>
              <a:t>cluster</a:t>
            </a:r>
            <a:r>
              <a:rPr lang="es-CR" sz="2400" dirty="0"/>
              <a:t> seleccionado en dos nuevos </a:t>
            </a:r>
            <a:r>
              <a:rPr lang="es-CR" sz="2400" i="1" dirty="0" err="1"/>
              <a:t>clusters</a:t>
            </a:r>
            <a:r>
              <a:rPr lang="es-CR" sz="2400" i="1" dirty="0"/>
              <a:t>.</a:t>
            </a:r>
            <a:endParaRPr lang="es-CR" sz="2400" dirty="0"/>
          </a:p>
        </p:txBody>
      </p:sp>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3715386996"/>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9436" y="1052736"/>
            <a:ext cx="9007060" cy="5805264"/>
          </a:xfrm>
        </p:spPr>
        <p:txBody>
          <a:bodyPr>
            <a:normAutofit/>
          </a:bodyPr>
          <a:lstStyle/>
          <a:p>
            <a:pPr marL="0" indent="0">
              <a:buNone/>
            </a:pPr>
            <a:r>
              <a:rPr lang="es-CR" sz="2400" dirty="0" smtClean="0"/>
              <a:t>Las etapas del divise son:</a:t>
            </a:r>
          </a:p>
          <a:p>
            <a:pPr marL="857250" lvl="1" indent="-457200">
              <a:buFont typeface="+mj-lt"/>
              <a:buAutoNum type="arabicPeriod"/>
            </a:pPr>
            <a:r>
              <a:rPr lang="es-CR" dirty="0"/>
              <a:t>Todas las </a:t>
            </a:r>
            <a:r>
              <a:rPr lang="es-CR" i="1" dirty="0"/>
              <a:t>n</a:t>
            </a:r>
            <a:r>
              <a:rPr lang="es-CR" dirty="0"/>
              <a:t> observaciones forman un único </a:t>
            </a:r>
            <a:r>
              <a:rPr lang="es-CR" dirty="0" err="1"/>
              <a:t>cluster</a:t>
            </a:r>
            <a:r>
              <a:rPr lang="es-CR" dirty="0" smtClean="0"/>
              <a:t>.</a:t>
            </a:r>
          </a:p>
          <a:p>
            <a:pPr marL="857250" lvl="1" indent="-457200">
              <a:buFont typeface="+mj-lt"/>
              <a:buAutoNum type="arabicPeriod"/>
            </a:pPr>
            <a:r>
              <a:rPr lang="es-CR" dirty="0"/>
              <a:t>Repetir hasta que hayan </a:t>
            </a:r>
            <a:r>
              <a:rPr lang="es-CR" i="1" dirty="0"/>
              <a:t>n</a:t>
            </a:r>
            <a:r>
              <a:rPr lang="es-CR" dirty="0"/>
              <a:t> </a:t>
            </a:r>
            <a:r>
              <a:rPr lang="es-CR" dirty="0" err="1"/>
              <a:t>clusters</a:t>
            </a:r>
            <a:r>
              <a:rPr lang="es-CR" dirty="0" smtClean="0"/>
              <a:t>:</a:t>
            </a:r>
          </a:p>
          <a:p>
            <a:pPr marL="1257300" lvl="2" indent="-457200">
              <a:buFont typeface="+mj-lt"/>
              <a:buAutoNum type="arabicPeriod"/>
            </a:pPr>
            <a:r>
              <a:rPr lang="es-CR" sz="2000" dirty="0"/>
              <a:t>Calcular para cada </a:t>
            </a:r>
            <a:r>
              <a:rPr lang="es-CR" sz="2000" dirty="0" err="1"/>
              <a:t>cluster</a:t>
            </a:r>
            <a:r>
              <a:rPr lang="es-CR" sz="2000" dirty="0"/>
              <a:t> la mayor de las distancias entre pares de observaciones (diámetro del </a:t>
            </a:r>
            <a:r>
              <a:rPr lang="es-CR" sz="2000" dirty="0" err="1"/>
              <a:t>cluster</a:t>
            </a:r>
            <a:r>
              <a:rPr lang="es-CR" sz="2000" dirty="0" smtClean="0"/>
              <a:t>)</a:t>
            </a:r>
          </a:p>
          <a:p>
            <a:pPr marL="1257300" lvl="2" indent="-457200">
              <a:buFont typeface="+mj-lt"/>
              <a:buAutoNum type="arabicPeriod"/>
            </a:pPr>
            <a:r>
              <a:rPr lang="es-CR" sz="2000" dirty="0"/>
              <a:t>Seleccionar el </a:t>
            </a:r>
            <a:r>
              <a:rPr lang="es-CR" sz="2000" dirty="0" err="1"/>
              <a:t>cluster</a:t>
            </a:r>
            <a:r>
              <a:rPr lang="es-CR" sz="2000" dirty="0"/>
              <a:t> con mayor diámetro</a:t>
            </a:r>
            <a:r>
              <a:rPr lang="es-CR" sz="2000" dirty="0" smtClean="0"/>
              <a:t>.</a:t>
            </a:r>
          </a:p>
          <a:p>
            <a:pPr marL="1714500" lvl="3" indent="-457200">
              <a:buFont typeface="+mj-lt"/>
              <a:buAutoNum type="arabicPeriod"/>
            </a:pPr>
            <a:r>
              <a:rPr lang="es-CR" sz="1600" dirty="0"/>
              <a:t>Calcular la distancia media de cada observación respecto a las </a:t>
            </a:r>
            <a:r>
              <a:rPr lang="es-CR" sz="1600" dirty="0" err="1"/>
              <a:t>demas</a:t>
            </a:r>
            <a:r>
              <a:rPr lang="es-CR" sz="1600" dirty="0" smtClean="0"/>
              <a:t>.</a:t>
            </a:r>
          </a:p>
          <a:p>
            <a:pPr marL="1714500" lvl="3" indent="-457200">
              <a:buFont typeface="+mj-lt"/>
              <a:buAutoNum type="arabicPeriod"/>
            </a:pPr>
            <a:r>
              <a:rPr lang="es-CR" sz="1600" dirty="0"/>
              <a:t>La observación más distante inicia un nuevo </a:t>
            </a:r>
            <a:r>
              <a:rPr lang="es-CR" sz="1600" dirty="0" err="1" smtClean="0"/>
              <a:t>cluster</a:t>
            </a:r>
            <a:endParaRPr lang="es-CR" sz="1600" dirty="0" smtClean="0"/>
          </a:p>
          <a:p>
            <a:pPr marL="1714500" lvl="3" indent="-457200">
              <a:buFont typeface="+mj-lt"/>
              <a:buAutoNum type="arabicPeriod"/>
            </a:pPr>
            <a:r>
              <a:rPr lang="es-CR" sz="1600" dirty="0"/>
              <a:t>Se reasignan las observaciones restantes al nuevo </a:t>
            </a:r>
            <a:r>
              <a:rPr lang="es-CR" sz="1600" dirty="0" err="1"/>
              <a:t>cluster</a:t>
            </a:r>
            <a:r>
              <a:rPr lang="es-CR" sz="1600" dirty="0"/>
              <a:t> o al viejo dependiendo de cual está más </a:t>
            </a:r>
            <a:r>
              <a:rPr lang="es-CR" sz="1600" dirty="0" smtClean="0"/>
              <a:t>próximo</a:t>
            </a:r>
            <a:r>
              <a:rPr lang="es-CR" sz="1600" dirty="0"/>
              <a:t>	</a:t>
            </a:r>
            <a:endParaRPr lang="es-CR" sz="1600" dirty="0" smtClean="0"/>
          </a:p>
          <a:p>
            <a:pPr marL="1257300" lvl="3" indent="0">
              <a:buNone/>
            </a:pPr>
            <a:endParaRPr lang="es-CR" sz="1600" dirty="0"/>
          </a:p>
          <a:p>
            <a:pPr marL="0" indent="0">
              <a:buNone/>
            </a:pPr>
            <a:r>
              <a:rPr lang="es-CR" sz="2400" dirty="0"/>
              <a:t>A diferencia del </a:t>
            </a:r>
            <a:r>
              <a:rPr lang="es-CR" sz="2400" i="1" dirty="0" err="1"/>
              <a:t>clustering</a:t>
            </a:r>
            <a:r>
              <a:rPr lang="es-CR" sz="2400" dirty="0"/>
              <a:t> </a:t>
            </a:r>
            <a:r>
              <a:rPr lang="es-CR" sz="2400" dirty="0" err="1"/>
              <a:t>aglomerativo</a:t>
            </a:r>
            <a:r>
              <a:rPr lang="es-CR" sz="2400" dirty="0"/>
              <a:t>, en el que hay que elegir un tipo de distancia y un método de </a:t>
            </a:r>
            <a:r>
              <a:rPr lang="es-CR" sz="2400" i="1" dirty="0" err="1"/>
              <a:t>linkage</a:t>
            </a:r>
            <a:r>
              <a:rPr lang="es-CR" sz="2400" dirty="0"/>
              <a:t>, en el </a:t>
            </a:r>
            <a:r>
              <a:rPr lang="es-CR" sz="2400" i="1" dirty="0" err="1"/>
              <a:t>clustering</a:t>
            </a:r>
            <a:r>
              <a:rPr lang="es-CR" sz="2400" dirty="0"/>
              <a:t> divisivo solo hay que elegir la distancia, no hay </a:t>
            </a:r>
            <a:r>
              <a:rPr lang="es-CR" sz="2400" i="1" dirty="0" err="1"/>
              <a:t>linkage</a:t>
            </a:r>
            <a:r>
              <a:rPr lang="es-CR" sz="2400" dirty="0"/>
              <a:t>. </a:t>
            </a:r>
            <a:endParaRPr lang="es-CR" sz="2400" dirty="0" smtClean="0"/>
          </a:p>
        </p:txBody>
      </p:sp>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3555741925"/>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Tree>
    <p:extLst>
      <p:ext uri="{BB962C8B-B14F-4D97-AF65-F5344CB8AC3E}">
        <p14:creationId xmlns:p14="http://schemas.microsoft.com/office/powerpoint/2010/main" val="1275236612"/>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1320" y="1124744"/>
            <a:ext cx="8985176" cy="5616624"/>
          </a:xfrm>
        </p:spPr>
        <p:txBody>
          <a:bodyPr>
            <a:normAutofit/>
          </a:bodyPr>
          <a:lstStyle/>
          <a:p>
            <a:pPr marL="0" indent="0">
              <a:buNone/>
            </a:pPr>
            <a:r>
              <a:rPr lang="es-CR" sz="2400" b="1" u="sng" dirty="0"/>
              <a:t>Método jerárquico</a:t>
            </a:r>
            <a:r>
              <a:rPr lang="es-CR" sz="2400" b="1" u="sng" dirty="0" smtClean="0"/>
              <a:t>: </a:t>
            </a:r>
            <a:r>
              <a:rPr lang="es-CR" sz="2400" b="1" u="sng" dirty="0" err="1" smtClean="0"/>
              <a:t>dendograma</a:t>
            </a:r>
            <a:endParaRPr lang="es-CR" sz="2400" b="1" u="sng" dirty="0" smtClean="0"/>
          </a:p>
          <a:p>
            <a:pPr marL="0" indent="0">
              <a:buNone/>
            </a:pPr>
            <a:r>
              <a:rPr lang="es-CR" sz="2400" dirty="0"/>
              <a:t>Supóngase que se dispone de 45 observaciones en un espacio de dos dimensiones, que pertenecen a 3 </a:t>
            </a:r>
            <a:r>
              <a:rPr lang="es-CR" sz="2400" dirty="0" smtClean="0"/>
              <a:t>grupos. </a:t>
            </a:r>
            <a:r>
              <a:rPr lang="es-CR" sz="2400" dirty="0"/>
              <a:t>S</a:t>
            </a:r>
            <a:r>
              <a:rPr lang="es-CR" sz="2400" dirty="0" smtClean="0"/>
              <a:t>e </a:t>
            </a:r>
            <a:r>
              <a:rPr lang="es-CR" sz="2400" dirty="0"/>
              <a:t>va a suponer que se desconoce esta información y que se desea aplicar el método de </a:t>
            </a:r>
            <a:r>
              <a:rPr lang="es-CR" sz="2400" i="1" dirty="0" err="1"/>
              <a:t>hierarchical</a:t>
            </a:r>
            <a:r>
              <a:rPr lang="es-CR" sz="2400" i="1" dirty="0"/>
              <a:t> </a:t>
            </a:r>
            <a:r>
              <a:rPr lang="es-CR" sz="2400" i="1" dirty="0" err="1"/>
              <a:t>clustering</a:t>
            </a:r>
            <a:r>
              <a:rPr lang="es-CR" sz="2400" dirty="0"/>
              <a:t> para intentar reconocer los grupos.</a:t>
            </a:r>
          </a:p>
        </p:txBody>
      </p:sp>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
        <p:nvSpPr>
          <p:cNvPr id="2" name="AutoShape 2" descr="data:image/png;base64,iVBORw0KGgoAAAANSUhEUgAAA8AAAAJmCAIAAAAchn6LAAAACXBIWXMAAB2HAAAdhwGP5fFlAAAgAElEQVR4nOzdd2AUZf4/8M/MbM1ms+mFUEPoIE16F8QCImdXxI5nOa9Y7s76O79e9Ty9O+shNs6zoKhYUBQp0iTUUEMnQEhC6mZ7mXl+f0QRQsrMZmdnd/J+/aWzz2f3TRiyn5195nk4xhgBAAAAAIA8vNYBAAAAAAASCRpoAAAAAAAF0EADAAAAACiABhoAAAAAQAE00AAAAAAACqCBBgAAAABQAA00AAAAAIACaKABAAAAABRAAw0AAAAAoAAaaAAAAAAABdBAAwAAAAAogAYaAAAAAEABNNAAAAAAAAoYtA4Qj7Zs2VJaWqp1CrkYY+FwWBAEnsfHIVWEw2HGGBEZDAaO47SOo0+hUAjnsHpEUZQkiXAOqykcDvM8j3NYJZIkiaJIOIfVFA6HOY4TBEHrIFoaNmxY9+7d5YxEA92Mzz///LPPPtM6BQAAAADEzmOPPYYGul169+79yiuvaJ1CFkmS6urqkpOTzWaz1ln0qaGhIRQKEVFaWhouL6mkpqbGZrNZLBatg+iT2+0OBAJE5HA4DAb82ldFXV2d2WxOSkrSOog+eb1en89HRHa73WQyaR1Hn5xOpyAIycnJWgfRQCgUuuiiixSV4Ddp8wwGQ0pKitYpZJEkKRwO2+12NNAqYYw1NtApKSlooFUSDAZtNpvVatU6iD5xHNfYc6SkpKCBVkk4HDabzTabTesg+iQIQuOpm5KSggZaJZIkCYJgt9u1DqKBYDCotATdAAAAAACAAmigAQAAAAAUQAMNAAAAAKAAGmgAAAAAAAXQQAMAAAAAKIAGGgAAAABAAaxnBAAAAACKMaKjVbT9OFW7yO2nFCt1SqUhXSkvVetk6kMDDQAAAADKlJTToiI6Wt30+AebaFBnumYk5adpEStW0EADAAAAgAJLi2nxFmKs+Ud3nqB9FXT7RBrRI7axYghzoAEAAABArmW76MPNLXbPjYJh+s9K2nkiVpliDg00AAAAAMhytJo+KJI1UmL0n5Xk8qscSCNooAEAAABAlsWbSWr12vOZvEH6fLuaabSDBhoAAAAA2lbnoT1lyko2HCRJUieNptBAAwAAAEDbdpWR7KvPP3AH6Mg5K3XoABpoAAAAAGhbjTt2VXEODTQAAAAAtC0QiqTKH1FVnEMDDQAAAABtcyRFUpUaUVWcQwMNAAAAAG3rkq64hCPqkqFCFK2hgQYAAACAtvXJI5tZWUn3LErDFWgAAAAA6JgMPE0fqKxkxmB1omgNDTQAAAAAyDJ9IOWnyR08pCsN66ZmGu2ggQYAAAAAWcwG+uWFsu4L7JpB8yarnkcraKABAAAAQK4sOz1+OfXKaW3MqAJ6eAZZjbHKFHMGrQMAAAAAQCJJS6Lfz6TNR2hVCe2r+GmzbpNAAzrT9IHUJ1fTfOpDAw0AAAAAynBEI3rQiB7kC1Gtm1x+SrFSlp2MgtbJYgINNAAAAABEyGpUcFuhbmAONAAAAACAAmigAQAAAAAUQAMNAAAAAKAAGmgAAAAAAAXQQAMAAAAAKIAGGgAAAABAATTQAAAAAAAKoIEGAAAAAFAADTQAAAAAgAJooAEAAAAAFEADDQAAAACgABpoAAAAAAAF0EADAAAAACiABhoAAAAAQAE00AAAAAAACqCBBgAAAABQAA00AAAAAIACaKABAAAAABRAAw0AAAAAoIBB6wDxSJIkxlggENA6iCyMMSIKhUJaB9EtSZIa/yMYDHIcp20YHQuHw4nyjy7hnHkOi6KobRi9YoyJoohzWCWnz9tQKNT4rgdR15HP4WAwqLQEDXQzRFEURdHlcmkdRAG/3+/3+7VOoXNut1vrCHoWCAQ65i/uWPJ6vVpH0LNgMBjB2zAo4vP5tI6gc4nV/ERLBFch0UA3w2g0GgyGjIwMrYPIIklSXV1dcnKy2WzWOos+NTQ0NP7TSktL43nMelJFTU1NUlKS1WrVOog+ud3uxg8nDofDYMCvfVXU1dWZzeakpCStg+iT1+ttbJ3tdrvJZNI6jj45nU5BEJKTk7UOogFcgY6mRPmyvjEnx3GJEjhx4YesKvx4YwA/ZLXhx6s2nMNq65g/3gj+1LicBgAAAACgABpoAAAAAAAF0EADAAAAACiABhoAAAAAQAE00AAAAAAACqCBBgAAAABQAA00AAAAAIACaKABAAAAABRAAw0AAAAAoAAaaAAAAAAABbCVNwAAAABEjdNLaw/Q9mNU5aIGH6VYKSeFhnSlcb0oxap1uChBAw0AAAAAUcAYfV5MS4spEP7pYIOPGnx0oJI+206zhtJFg4jTLmG0oIEGAAAAgPYKS/TKCtpa2uIAf4gWFdHRarpzEvEJPok4weMDAAAAQBz477rWuufTig7TexvVT6MyNNAAAAAA0C47jtOa/XIHL99De0+qmUZ9aKABAAAAoF0+2aps/JJt6uSIFTTQAAAAABC5KhcdrVZWcqCSnF510sQEGmgAAAAAiNyBSsUljNF+5VXxA6twAAAAAKiiykXbj1FlA7l8lGyh7BQa0pVyUrSOFW31noiqEvkKNBpoAAAAgCgrq6MPNtGO402Pv7+RBuTTNSOpS7oWsSBKMIUDAAAAIJqKDtNTS5rpnhvtLqOnPqX1B2ObSU2ptkiq0iOqihO4Ag0AAAAQNVtL6T+riLHWxoRFem01GXgaWRCrWGrqnau4hOOoV44KUWIFV6ABAAAAoqPOQ6+ubqN7bsSIXl9D1W71M6kvM5l6Zisr6ZtHKVZ10sQErkADAAAARMeSbRQIyR0cDNPHW2jeJDUDyeYNcvurjNVeavCT1UiZdhrUmXIdcsuvPJ+eXqrg5WYPiyBjHEEDDQAAABAFQZG+P6SsZNMRunEsWY3qBJKnwUdLttF3+xyidNbxd4l65dA1I2VdXe6bR1P60cq9sl7x4kGJPX+DMIUDAAAAICr2l1MwrKwkLFKJpptaH6mi//cJrdxLTbrnRgcq6S+f01c7ZT3VDaNpRI+2h40tpKtGKAsZh3AFGgAAACAKIpvQrOE06LI6+vuX5G91zonEaFEREdHFg9p4NoGnuy6ggp306XbyBZsZYDPT7GE0tX+kceMJGmgAAACAKGi9E21Js71mDIRFen653MwfbqLCbCpsa94FR3TRIBrXi9YfpB3HqbyePAGyWahTKg3uQmMKyWZuf/C4gAYaAAAAIAoiW1bCodFiFCtL6FSD3MESo0Wb6JGZsgYnW2j6QJo+MOJoCQBzoAEAAACiILLNBbtkRDuHPN/tIyKSseDeDw5WUlmdamkSDRpoAAAAgCjokk6ZycpKUpOoR6Y6aVpV6/mhG+aUVO08oU6aBIQGGgAAACA6LjlP8XhOUQ8bJdWuSKqqIqrSJTTQAAAAANExsQ/1yJI7uGsGTemrZpqWeSO6c1Gr+x3jEBpoAAAAgOgQeLpv2g8TOVqfXpxmo/umkUGISaxzRHa/Y0Jvvh1daKABAAAAoiY1iR6bRX1yW5te3CuHnphFGQonTEdRnoME5T1g5zQVoiQmLGMHAAAAEE0pVvrtDNpyhJbvoYOVJP14LZrjqDCbLuhPIwuU3b0XdVYT9cmlPUo2QeQ5Oq+LaoESDRpoAAAAgCjjiM7vQef3IE+AKpzkCZDNTLmOONpJ5OJByhrocb0wheMnaKABAAAA1GIzU89srUM0Z2BnGtaNtpbKGpxipZ8NVzlQQsEcaAAAAICO6I5J1FXGNi4mA91zAaUmqR8ocei5gT558uRVV131+OOPax0EAAAAIO5YjPT7GTSsW2tjMpLp4ZnUOzdWmRKEbqdwMMaef/75YBArFgIAAAA0z2KkX0yjnSfos63hw9UG6Yy197JTaFIfmjqATBqttRfPdNtAf/XVV7t379Y6BQAAAEC8G9SZuiS7/aLBFU5u8JHFSFl2yk7ROlYc02cDXV1d/eabb2qdAgAAACBh2EwsV8aU6DN5ArSrjCqd5AuSzUKdUmlAPpkj7S5PNdD2Y1RWRy4/JZkoy07ndaHuWRov+dcsHTbQjLGXXnrJ5/NNnTr122+/1ToOAAAAgN5UuejjLVR0hCTprONGgSb2ocuGKFvzrsJJH2yibecsCbJkG3XLoGtHUd+89gaOLh3eRLh69erNmzdPnDjx/PPP1zoLAAAAgN5sLaUnPqbvDzXtnokoJNK3e+iJj+lgpdxn236MnlzSTPfcqLSG/v4lfV4ceVo16K2Bdjqdr776qt1unzdvntZZAAAAAPRmaym9+C0FQq2NafDRM1/Skaq2n23vybafjTH6aDN9tVNZTlXpbQrH/PnzXS7X/fff73A45Iy/8cYbXS5Xk4M5OTmiKNbV1akQUC0ej8fr9WqdQp+kHz9fO51ObZPom8/n8/v9WqfQp9PncENDA8fF4WRCPWCMBQIBLP2kktPnsNvtxjmsEkmS5DQ/tR5+/qoUxtr+WwiK9O9vpN9d2GA2sJbGeIPcSyscoiTr7/SDTZRnc3VNC8sZrEgo1Gr/3hxdNdBFRUVr1qwZNmzYpEmTZJacPHmyoaGhycH09HTGmCiK0Q6oIuncL1Eg2hLrlEg4OIdjAD9kVTHWYpcA0YJzWG1tvtN9uScpGJb7Gcbp41fsM03v2+IFvhX7bZ6A3GdjjD7bYblrfPQvZkXw/q6fBtrj8bz00ksWi+Wee+6R//HUbrefe5DneSJKoM+4jLEESptwTr8p4oesnsYfMn7CKsE5HAM4h1WFczgG5JzDvhBXXGZW9LQbj1qm9/U1+6yM0eZjyp7tcI2xzmdIT4ry9awIziv9NNBvvPFGbW3tvHnzsrMVbDm/ZMmScw8++eSThw4dyshQuJSLRiRJqq2tTU5ONpuVnYUgk9PpbPxyJy0trfHDFURddXW1zWazWpXcsw2yuVyuQCBARA6Hw2DQz6/9uFJbW2s2m202m9ZB9Mnj8fh8PiKy2+0mk0nrOPpUX18vCEKzFxZP23SERIXfAbgCvItl9Mhs5qFjNeRSPnHvhDu1VxfFVa2LYPKVTrqB/fv3f/311717954xY4bWWQAAAAB06FTTSa/yqprea/aDGnckz1YdUVXU6eRSRGVlJRHt379/9uzZTR4qLi6eNWsWET377LOFhYUahAMAAABIfJ5ANKsCEd0N6Fd8v58qdNJAG43G1NTUJgeDwaDX6z39fQS+fAcAAACImKK9UX6qskTz2VLjY66fThro0aNHjx49usnBdevW/e1vfxs4cOBTTz2lSSoAAAAA3ciTtURwU53Smj/eOY04jpSuXtMlPu5Qw0VZAAAAAGhbv3wyK7z0mp1CnZpOEfhBipUKFaz7QERkNlL/fGUlKkEDDQAAAABtMwk0ua+ykukDW3t0xmCFzzaATIKyEpWggQYAAAAAWWYOobQkuYO7ZtCkPq0NOK8LDesm99lyHXTJeXIHq03PDfS4ceM+/fRTTIAGAAAAiAqbme67UNZEDoeV7ptGQlud5h2TqHtzq0Q3kWKlX15IFqOskDGg5wYaAAAAAKKreyY9chllJrc2pmsGPTaLMlod08hipN/NoFEFrY3pkUWPz6LciG5hVIlOVuEAAAAAgNjokk5/vJK+3kWrSqjWc9ZDuQ6aPpAm9ib5qwebDfTzKTSlH321k/aUUfDHjbp5jnpm0+S+NLonxdsm7migAQAAAGKHERUfo81H6EAlOb1EHKUlUd88GlFA/TtpHU42k4FmDqEZQ+h4DZ1qIE+AUqyU66C8FtbcaFPvXOqdS8EwVbmowUc2M2Ukk80c1dDRgwYaAAAAIEaO19Kba+lI1VkHKxuosoFW76O+eXTrBMqyaxROOY6oawZ1jd7azCYD5adRfgtLR8cPzIEGAAAAiIWdJ+jPnzftns9UUk5PLaFDp2KYCSKCBhoAAABAdcdr6aUVFAi1McwdoH9/Q9XumGSCSKGBBgAAAFAXI3pjTdvdcyOXn/67TuVA0D5ooAEAAHROYuT0UlkdNfiIaR2mY9p6lI5WKxi/8wQdrFQtDbQbbiIEAADQrZJyWrmXdp0g34/XPpMtNLgLTRtA3aJ34xe0adORSEoKc1SIAtGABhoAAECHvEF67TvaVtr0uNtP6w7Q+oM0oTfNGUNGQYtwHc/+iliUQMyggQYAANCbBh/9bSmV17c4gDH6bh+V1dGDl8jalhnaQ2LU4FNcVedVIQpECeZAAwAA6Ioo0QvfttY9n3boFC1YrX4gIKI420gP2gkNNAAAgK6sLlFw/9mWo7T9mJppgIjnyGFRXJVuU1wSlqisjvacpAOVWAhPXfjaBgAAQD8Yo8+LlZV8tp2GdFUnDfyodx5tPKSwJFfB4LI6+qKYio+TL/jTwewUGlNIFw0ki1HZS0Ob0EADAADox6FTVK9w7uzRKqr1RHK9E+Qb2UNxAz2yQNYwxuijLfTlDpLOWaHwVAMt2Uor99LPJ1O/TspeHVqHKRwAAAD6cbRGcQkjZUsUQwSGdKOe2UrGd6WCrLaHMaL5q+mL4ma659MafPSPZbRZ+Tp60Ao00AAAAPrhjGjpBqUXrUEpjuiW8WSVN5XCYaUbx8oa+fk2WRe2JYkWfEfHa2U9J8iBBhoAAEA/TBGt64yV7GIgP43unUZWUxvDUqz0ywtlzaipcdNnsue7B8P07vdyB0Ob0EADAADoR3pyRFWYAB0T/TvRY5dRr5b3FxzUmZ64nHrImLxBRF/vorCo4NVLyulwlYLx0Ap85AQAANCP/p2II2p5QmwzzAZsGR07ean08EzaXUabj9D+SqrzEM9Rmo365tHIgtZ663NtU77+4NZSWVOroU1ooAEAAPQjzUZ9O9HekwpKzu+BDb1jbUA+Dchv1zP4QlTtUlx1XPk9ptAsTOEAAADQlavOJ072vncmgWYPUzMNqCOCvcGJyBlRFZwLDTQAAICu9Miinw2XO/jm8ZQR0bRp0JbMBT2iUgXnQgMNAACgNzMG08wh1PplaJ6nG8fQmMIYRYLoslsiWTsl065ClA4JDTQAAIDecERXDKdfXki5juYHdM+k311KF/SPbSyIHo6LZBb1oM4qROmQcBMhAACAPg3uSoM6095yKj5Gp1zk8lOKlfIcNKQr9cpt4/o0xL/xvWlrqYLxKVYa3EW1NB0MGmgAAADd4vkoLPgA8WlIV+qTS/sq5I6fPYzMmAMdJZjCAQAAAJCQfj6FUpNkjRxVQJP6qpymI0EDDQAAAJCQUpPot5e2ONP9tLGFdNtETNqJJjTQAAAAAIkq10GPz6KLBzW/G05mMt05me6YhL1yogxzoAEAAAASmNVE14ykGYNp5wk6UkVOHxl4Sk+m/p2ody7xuPKsAjTQAAAAAAnPZqbRPWl0T61zdAyYwgEAAAAAoAAaaAAAAAAABdBAAwAAAAAogAYaAAAAAEABNNAAAAAAAAqggQYAAAAAUAANNAAAAACAAlgHuhmhUCgcDldXV2sdRAGXy+VyubROoXO1tbVaR9Azj8fj8Xi0TqFz9fX1WkfQM5/P5/P5tE6hcw0NDVpH0LNwOBwIBLROoYFQKKS0BA10MwRB4Hk+OTlZ6yCyMMY8Ho/FYjEY8LepCp/PJ4oiEdlsNo7Dhk6qcLvdJpPJZDJpHUSf/H5/OBwmoqSkJJ7HF4+q8Hg8BoPBbDZrHUSfAoFAY4uDNzv1eL1enuctFovWQTQQDAaVluAsbAbP8wl0DkmS5PF4jEYjfnGrJBAINDbQZrMZzYdK3G630WhMlH90CafxWzUiMplMaD5U4vV6DQYDzmGViKLY2EDjk7Z6/H6/IAgd8xyO4M0d3QAAAAAAgAJooAEAAAAAFEADDQAAAACgABpoAAAAAAAF0EADAAAAACiABhoAAAAAQAE00AAAAAAACqCBBgAAAABQAA00AAAAAIAC2JIKAAAAEl5Yon3ltLec6j3EiBxWKsyhgflkQqcDKsBpBQAAAAlMYrRqL326nRp8Zz+wk6wmuvQ8mj6QjII22UCv0EADAABAovIF6ZWVtPNEi48u3kzbSum+aeRIim0y0DXMgQYAAICEJEr0/PIWu+fTDlfRM1+RPxSTTNAxoIEGAACAhLRkK5WUyxpZVkf/26ByGuhI0EADAABA4qn30te7FIxff5CO1aiWBjoYNNAAAACQeDYeoqCoYDxjtO6Aammgg0EDDQAAAImnzanPUSkBaBYaaAAAAEg81e5ISpgKSaADQgMNAAAAiSeCVTXCIoWUzPoAaAkaaAAAAEg8KRbFJVYTmbCjCkQDGmgAAABIPJ3TFZd0UV4C0Cw00AAAAJB4hnWLRQlAs9BAAwAAQOIZ1o1yHQrGJ1toQm/V0kAHgwYaAAAAEg/P05wxxHNyx187kqwmNQNBR4IGGgAAABLSgHy6dhTJaaEvHkTjeqmeBzoOg9YBAAAAACJ04QBKsdJba1tc1c4o0NUjaNqA2MYCvUMDDQAAAAlsVAH1y6Mvd1DRYarz/nQ82ULDu9PMwZSRrF040Ck00AAAAJDYUqx07Si6ZhRVOqneS6JEaTbKdSiYIQ2gCBpoAAAA0AOOKNehbGkOgMjgJkIAAAAAAAXQQAMAAAAAKIAGGgAAAABAATTQAAAAAAAKoIEGAAAAAFAADTQAAAAAgAJooAEAAAAAFEADDQAAAACgABpoAAAAAAAF0EADAAAAACigt628q6ur33nnnUOHDpWXl2dkZBQUFFx99dXdu3fXOhcAAAAA6ISuGuht27b99a9/9fl8RORwOE6ePFlWVrZ+/fo77rhjxowZWqcDAAAAAD3QTwMdCoVefvlln883duzYe+65JyUlxev1Llq06KOPPlqwYMGAAQNwHRoAAAAA2k8/c6BXr15dUVGRmZn5wAMPpKSkEFFSUtItt9wyefJkURQ/+OADrQMCAAAAgB7op4E+fPgwEU2dOtVoNJ55fOrUqacfBQAAAABoJ/000GVlZUTUtWvXJsdTU1OJqKqqSoNMAAAAAKA77Z0DzRjjOC4qUdrp1ltvveGGG7p06dLk+IEDB4goJydHi1AAAAAAoDftbaAHDhw4d+7cOXPmnNu5xliz9wi63e5FixYR0bhx45qtevbZZ/1+f5OD1dXVkiS53e5oZ1QFY4yI/H5/KBTSOos+iaLY+B8ejydOPi7qUiAQOP2jhugKh8ON/+H1enleP188xhXGWCgUioc3DkZsu/vAV/Ubj/jLa8LOTIOjt7XrJWmj+yd11zpa5E6fw36/PxgMahtGryRJYozFwzkcexGcVO1toPfs2fPwww8/8sgjkydPnjt37pVXXtl4A188OHny5NNPP11RUZGenj5z5sxmx3z++ecNDQ1NDg4aNEiSpHMb63gWCoXQQKstEAhoHUHPwuHw6fdIUAk6D1XFwzm80bPn/5W9vsWzr8nxPxx7bYJ98JP5tw2yFmgSLFpwDqutY17IiKCDau+liKFDhxIRY2zlypW33XZbTk7O9ddfv3TpUm2buVAotGjRol/+8peHDx+22+1PPPFE/LT1AAAAavhP1aeXH3j43O650RpX8cX7Hni/dkWMUwHoUnuvQG/durWkpOSdd95p3P/P7/e/99577733XnZ29vXXXz937txhw4bF+Fvv0tLSv//978eOHSOiQYMG/eY3v8nMzGxp8DPPPHPuBYOPPvqorKzM4XCoGzRKGGMNDQ1JSUlNlh+BaPF4PI0nid1ux9ffKnE6nRaLxWw2ax1En7xeb+NFjeTkZEEQtI6jTy6Xy2g0WiwWrQLMP7nksROvtj4myML3lf4zy57+s8xJsUkVLX6/v/E7QLzZqcftdvM8n5SUpHUQDUTwzQbXOIO2/RhjmzZtevfdd997772KiorTx/v169c4Sfrc9THUsGzZsvnz54dCobS0tFtvvXXSpEkRtO9PPvnkoUOHFi5cqEbCqJMkqba21m63o/lQidPpbGw+0tPT0UCrpLq62mazWa1WrYPok8vlamw+UlNTDQb97J8VV2pra81ms81m0+TVd7sPD/3+5hCTNYEkWbCWjHs/35yldqoo8ng8jdsMp6SkmEwmrePoU319vSAIdrtd6yAaCAaDY8eOJaLHHnts9uzZckqi1g1wHDdy5MjnnnvuxIkTy5cvv+222xqv4O7du/eRRx7p1q3blClTXn/9dafTGa1XPNfq1atffPHFUCg0ZsyYl19+efLkybjlCwAAdO/Rg/+R2T0TkVv0PXnoNVXzAOhe9C+nCYIwderU1157raKi4qOPPjrdyK9ater222/Pzc297rrrvvjiC0mSovu65eXl//73v4no2muv/f3vf98xv4MAAICOpjpU/3n1WkUl71Z87ZdwNx5A5NT6PjoYDK5cufKLL75Ys2bNmcf9fv/7778/c+bMwYMHr12r7B9865YtWxYKhaZOnTpnzhxceAYAgA5iec0mkSm7JuUWfevqd6iUB6AjiPJkOJ/Pt2zZssWLF3/22WdnztbIycm54oorpk+fvnLlyrfffru2tnbXrl3Tpk1bsWJF46ST9mtsx0eNGlVXV3fuozzPJ8pNgQAAAPKV+ivaHnRulS+SKgBoFJ0G2uVyLV26dPHixUuXLvV4PKeP5+TkXHnllVdfffWECRMab/2ePXv2008//cILLzz22GN+v//RRx9duXJl+wOEQqFTp04R0Z///OdmB2RnZy9YsKD9LwQAABBX3KIvgiqX6Gl7EAC0oL0N9MKFCxcvXrxs2bIz95jIzc294oorzuybz2Q2mx944IE9e/a8/vrrW7ZsaWeARlVVVVF5HgAAgMSSa0qPoCrP3OICrwDQpvY20DfffPPp/87NzW283jx+/Pg2lxrt1q0bEUVrbbtOnTp9+umnUXkqAACABDLE3juCqqERVQFAoyhM4VDUN582adKk559/vrCwsP0BAAAAOqwxjoG5poyKYI38kgHJBb2SuqgXCUD32ttAr169ety4cRFsbTVp0qRJkxJsJyQAAIB4w3P8b7vfeP/+f8kveaTHzW0PAoCWtXcZuyiHW38AACAASURBVIkTJ2JjWAAAAA3d0+XK4Sl9ZQ6elj7iupxpquYB0D3s6QoAAKC63e7DS6s37POW1ofcaUZ7X1u3mZnj+9iicyOQmTd+Mvhv4zf9vM0l7QYkF7x/3h95Tq1dIAA6CDTQAAAAKtrSUPLg/udX1W1tcvzB/c9flDHq773vG5Tcs/2v0tmSXTTq9et3PrGidnNLY36WPenNAY+nGGztfzmADg4NdJwJBKQDJaz6FPP5uKQkLjOb79WXTCatYwEAQCQWlH16b8kzQSnU7KPLajau3rhtQf9H5uRd1P7XyjalfTv8+SVV3714fPHqum2nX9TCm6ZljPh11+umpp/f/lcBAEIDHT+Ys1785ktx2yYKh896wGAURowWpl3MJds1igYAAJFYWP7lvD1/aX2MXwrO3fWkVTBfkT05Ki96edbEy7MmukVfqa+8OuTMMqX2sHay8uaoPDkANEIDHRek/SWhd94gn4+IiBFxZzwWDokb1kg7thnm3s73iMLXfAAAEAMHvMfvbKt7bsSI3bzr/0aO7d/Zkh2tV08WrAOSC6L1bADQBG4j0J50YF/ojVd+6J7p7O75R8zjDi14USo9EstgAAAQsccPzQ+0MHPjXG7R94fDC1TNAwBRhAZaY8zVEPrfGyRJbQ8Nh8P/fe2nPhsAAOJVfdj9UeUqRSXvVSz3SQF14gBAlKGB1pi4/CvyeWUOZq6G8KpvVM0DAADtt6J2c4iF2x53Bo/oW1O3XaU8ABBdaKA1FQqKW4oUVYhF62VdrgYAAO2U+tpYj7lZR3zlUU8CAGpAA60l6dABCgWV1Xi9UulhdeIAAEB0uES5Xy2eXeWJehIAUANW4dASq66KqKqaehRGPQwAQKMT/lNbXCUn/KdsgjXfnDUu9bwkwaJ1qASTY0qPoCrXlBH1JACgBjTQWmKR3REoe840AIAin1ete+rI65ucexmx0wetvPmKnMlP9pzX05qvYbbEMtgeyWWOIfbeUU8CAGrAFA4tcbaI9lO1JUc7CAB0dF7Rf82ORy/b/mCRc8+Z3TMR+aTA/8qX9V9//YKyT7WKl3BGpvTPM2cqKilM6jwQKzcDJAg00FrisnMVVjAi4nOUVgEAtCYghS7e9psPKle0MiYohebt+cs/St+JWaqExnP8b7vfqKjkd93nqhQGAKIODbSW+B49yWpVUsFxKQ4uv4tagQCgQ/r1vudkLqD2uwMvrqjdrHYefbi78xVDZU/JGJd63q2dZqqaBwCiCA20pgRBGDNBWcX4ScQ1t1chAEBEdrgPzi9bInOwyKTf7PuXyLCYZtvMvHHJkKe7WHLaHNnTmr948F8EDu/IAAkD/1w1Zpg0jUuTe7M2l5UjjJukah4A6GheOPahpKQh3uE+iIvQMnWx5BSNem1C2pBWxkzPGLVx1GuRrdoBAFpBA601i8V48zyytL1EFJdkM94yjwzGGIQCgI7js6q1MSjpsHJNGavPf2nReX+alDb0zGvMBk6Ymn7+kiFPLxv2zwyjQ8OEABABLGOnPS4v33T3b0ILX2U11S2Oyck13jSPy8yKZTAA0L36sLsiWKO0qsRbqkYYveKIuzrngqtzLqgLuQ77yurCrgyjo8DayWHAkkoAiQoNtKZEUTp8UDq4nxrquU6dObudVZ1inrN2ouLS0oVxk4SxE0kQtIoJAHpVHayPoOpUsC7qSTqCNKN9uLGv1ikAIArQQGuEMXHzRvGbpcx5zruXYOT79OV79uIcqVxWNpfbSYt8HQKrOiXt3cXqapnXwyXbuexcvv9Azp6idS6A2Ekz2iOowpQDAOjg0EBrIRQKLXpb2rHtjEOM6Me1NcSQtGcnq6o03vJzzNlQCTteGl66RDp8sOkDH3P84OGGi2fKv7MTYk2SpKOHWFUV+bxktXJZ2Xy3Anw/E7F0Y0q6MaU21KCoqldSZ5XyAAAkBDTQMcdY6N23pN07zj7adGU6VnUq9OoLxl88gAuiUSeu/y782UckNbfsAGPS9s3BfbuNN9zK91b+TavfJ+0vYacqmdfDJSVxmVl87/6UlNT+zEBE5POFVy8Xv1/XdDd7a5Iwapxh8jSFq6oDERFH3IzMcf8t/1JR1YzMcSrlAQBICGigY01cu+qc7rl5rL4u/P7bxjvuUTtShyJ+vza85MM2Bvl8oTf/Y5z3C75HT5lPyxqc4jdfils2kiie9QDPC4OHCxfNwCXtdmInjoUWvsqczmYe83nFVd9IW4uMN8/jOneNebSEd1fnnylqoHta8y/KGKVeHgCA+Idl7GLL7wuvWCZ/uHSgRNq/V704HQ07WRb+dLGsoaIYfvt18vvkjJUOHwg991exaH3T7pmIJEnctin43F+kvbsUhoWfsBPHgq/8u/nu+fSYBmfwlX+zE8dilko3xqYOujZ3mvzxf+99n4nHepoA0KGhgY4pcfdO8nqJKSnZvFG1OB1O+KtPm+lxW8DcrvDqb9scJh09HFrwEvN6WhsUCIQWLpBK9sh8aTiL3xda+CqFgm2PDAVDb71KPlkfe+BMr/Z7eGBygZyRD3Wf87NsbOcEAB0dGuiY+uFyspKtuKV9uAIdHczplPaXKCqRNn1PrNWPO15veOECWU25JIXefbP1a6jQrPDqb+X/3FiDM7zqG1Xz6JLdkLTy/BcnpQ1tZQxH3P/1nPe3XvfGLBUAQNxCAx1bdbWKS/w+8nrbHgZtkfbvaaMbPgdzNbDyslYGhFd+zTxuuU/n94vfLFUUAEiSxO+VbXonblwn/3sGOC3TmLp8+PPz+/++qyWnyUMccVPSh28Y+erjBbdxii4AAADoFG4ijCkW8EdWxWElh3ZjEXx6IWI11WRrYaFcSRI3f6/o2cRtmw2zriCTOYIkHZNUeljxB0ifTzp6iO/ZW51EembghHn5l9+RP2tzQ8lG5+7KYK2RM3Sz5E5NP7+zJVvrdAAAcQQNdExxyXZG5QprOM4eyU4H0JQ/wk8vLT0klR5R1NsxIi4ckg7u5/sPiiBJx8SqqiKqOkVooCPFETcipd+IlH5aBwEAiF+YwhFTXF6+4pLMbDLghvco4JIj+RzCJbe4DjerqVb2VI1V1ZF0hB1X63dntsQTURUAAIA8aKBjih9wXgxKoFlcnvJN0TmutSp5i9w1wXyY0a5Eki2SKltEVQAAAPKggY4pvkdPvrustaJ+YDIJ4yaqFqdj4Qv7kMmkqITL78I5Ult82JYcQYzILoR3WFxWJLvZc1lNb4MDAACIIjTQsWaYdaX8KRmGCy/lUhyq5ulAjEZhrLJPI4ZJU1t5lM/JjSAFl5MXQVWHxXcrULwXutWq7GMqAACAQmigY43L72K8Zg7xPBG1vqOKcP5oYeIFsUnVQRgmX8ilZ8gczPfqyw8a0soALi+fS01TlsBqlb89OBAR8bwweryiCmHUeBIEleIAAAAQGmhN8IOHGW+7i0u2t7igqiAYps8wXHV9TGN1BFar8eY75VzR5LJzjDfcQlyrS95ynDB+sqLXF8ZOQm+nlGHS1NYm0pyNczgMUxTsSg0AABABLGPXDFEURVF0uVwqvkZuPnfP/fz3a/idxVxdzenDzGplvfuL4yYF0zPILWuHDsYYEfl8vmBQxl7HYEvmbrnL8OH/uFOVLQ2RCvuIs68JiCK5XEQk/rgrh9vt5pq01AOHGDeu56pafKozsdQ0//BRTNXzKpEFAoFwONzsQ/zVc4S35nOhUOvPwAzG8FVzAqEwhfBDPkvoxx+d1+tteg5DlDDGgsGgJElaB9Gn078cfD5fIBDQNoxeiaIoSZK6zU+8iqCDQgPdItV/DxoM4vgpNH4K1+DkGpwkiizJxjIyf5jdIfvVGxtoxhh+ccuVmibedo9QvEXYuomvPGNZbp6XunQLjxwr9epL9NNfAftx/0JJkpo2HzwfvHqO+a355HE3LvTc0msysyV09RzJYJD/N9vRtHIOS9m50tw7jB/8j3M1tFhuTwlddYOUk4efcCuaOYchShhj+D2snjN/D2ubRN867DkcwZ8aDXQzBEEQBMHhiNXde+17IUmSamtrk5KSzGbsb6fE5Gk0eRprcLLaGvJ6yJbMZ+eS1XruQKfT2XgBLyUlhefPmfXkcLBfPBBauKCVTb+5zGzTzfMs2VgaokXV1dUWi8Xa3M//Bw4HPfhYePVy8fu1TfevsSYJo8cZJk+zWFou79hcLlfjRbvk5GSDAb/2VVFbW2s2m21YQlEdHo/H5/MRkc1mMylcTwlkqq+vFwTB3iH3bsMVaABluBRH+9c54dIzTPc9KBatF9etZlWnmjwkjJkgjJ1I6Fraz2IxXDTTcOGl0tHDrOoU+TxktXFZWXz3nnTuBxsAAADV4E0ddI7V1rDKcuZxc0k2Lj2Dy1W+nYocgiCMmSCMmcCqTrGqSuZ2ccl2LiMTi9ZFH8/zBYVUUKh1DgAA6LjQQINOSZK4pUhcu5JVlJ95mEtLF0aOFSZMJqMqXwJyWdlcVrYazwwAoBVX2FsVqssxpdsETJQCIEIDDbrEGpyhhQvY8dJmHqqrDS/7XCxab7x5HpeXH/tsAACJYktDycsnPvqsau2pYF3jkTxz5qys8fd2uWpQMpa0hw4NEwdBb5jTGXrx2Wa755/G1NUGX3qOnTgWs1QAAAnEK/pv2f3UiI23vVb22enumYjKA9X/OfHJkO9vumfv3wNSGytLAugYGmjQF0kKLXyV1de1PTIYDL31KvN61M8EAJBI6sPuiZvvfuvkUtbCfrkSk14+8dG0Lfd5RF+MswHECTTQoCvi5o3yryuzBqf47TJV8wAAJBaJSdfueGxLQ0mbI9fWF9+y+48xiAQQh9BAg66Ia1cqG79xHWEHRwCAH71dsezrmo0yB39YuWJJ1Xeq5gGIT2igQT9YTRWrrFBWEwpJB9q+0AIA0EE8dfh1ReP/T+F4AH1AAw36obh7bkcVAID+7HAfPOg9oahka8O+I76TKuUBiFtYxg70g3ncEVSJWzZK+/YQEdlT+B49+QHncalpUU4GAJAIipx7IqvqYVVnjyqAeIUGGvSDs0Sywj+rrmLVVY3/Le3cTl98IowYY7h4JlmTopoOACDelQeqI6g6GVEVQELDFA7QDy4jKwrPIori92uDL/yDVZ+KwrMBACQOMx/JFq0WQZWNXQHiGRpo0A8urxPncETlqVh1VWjBS5HNCQEASFCdLdlERC0s/9ySLuYcNcIAxDM00KAjHCeMHBetJ2N1teGPF0Xr2QAA4t8F6cN5jifi5JeYeOPEtCHqRQKIT2igQVeEiVM4R2q0nk3aVdz6luCxEw5Lhw+IW4rE79dKe3ayulqtAwGADuWaMqamn6+o5LLM8SkGm0p5AOIWbiIEfTGZjTfdEXzlXxQKReHZGBO3bqLJF0bhqSKO4KwXl38lFm+hQODM41x+F8OUC/mBg4lTcK0IAKB1fyq869vazRKT5Aw2cMJThXeqHQkgDuEKNOgN17mrcd4vOHtKVJ5NOrAvKs8T4avv2Bb8+x/FovVNumciYmXHQ2+/HnpzPvn9mmQDAF0akdLvyYI7ZA5+ts+v+tm6qxkHIE7hCjToEN+th/HXvxOXfyVu2kDhcHueitXXRSuVUuKm78OL3yXW2t08Usnu4PznTXf9iky4Cx7iztaGff8t//Kb2k1HfeV+KZBtSh9q7/2z7Ek35l1siWi1B4iNRwtucYnep4++3coYjrgne95xX5erY5YKIK6ggQZ94pLthtlXGy6ZJe3fyyormNtFNpu4egWFgsqeSAy33sKqhJ04Fv74fRkvzVjZ8dBH7xmvuykWsQDkqQ+779n79HsVy9kZ6zmUB6rLA9VLq9c/dfj1F/o+eFnWeA0TQis44v7W695RjgEP7X/hsK/s3AF9bd2e7f2rSzLHRPwSfil4zF/hCnszTamdzJlGDt0IJBicsqBrZjM/aAgN+uH/pOKtrErZ6s6c3a7JJOPwZx+RKMoYyBGRtG2zNGYC362H2qkA5Cj1V1y09Vf7PMdaGnDMXzm7+HdP97r3gW43xDIYKHJF9uSZmeO+rNnwRdX6Em9pXaghw+job+sxM2vc9IxRBk6I7Gk/OfXdf058vLJuS0D64U4VhyH5kswxv+l63UhH/+jFB1AXGmjoQPjO3USlDXTnbiqFaQUrOy4dPayoRFy7Cg00xAO36Ju17aFWuudGEpMe2v9Cvjnrulwtb9KF1pl44+VZEy/PmhiVZ6sI1ly34/HVdduaHHeG3e9VfPN+xfKbO136cr/fYnoPJATcRAgdCD/wPMUlAxSXtJ+4Z5fSEmnfHnlXrAHU9dTh13e4D8oZyYjdvffpmpBT7UgQD476ykduvP3c7vk0RuzNk19csPlej+iLZTCAyKCBhg6E7z+Iy+0kfzyXkSUMGa5enpawqkrFNYEAc9arkAVAgepQ/fPHPpA/vj7sfq70PfXyQJzwiv5Z2x867m/7N9sG565bd/8xBpEA2gkNNHQkPG+44loSBCIZW9WeOTjG3BFtIY6Nx0Frn1et80lNl1xs3aLKb1UKA/HjuWPv7XQfkjn4g8oVX1ZvUDUPQPuhgYaOhe/Ww3D1DcTzbWxVy/OG2Vfzhb1jFKuJpKTYVQFEz9r6YqUlB7zHK4PYWVPPglLomaP/U1Ty5yNvqRQGIFrQQEOHIwwdYbz9nrN3/D7rcjRnTzHefKcwalyMg/0UICNLcY3RGMU9zAEiczJQHUFVmb8q6kkgfqys21ofVvb92HrnTnysgjiHBho6Ir6wt+mhxw0zf8Z37UYc17gYHHEcl9/FcOks02+f4PtquZoS32+A4pLCPmQwqhEGQD6ujW92WqjCdvS6ts2leD9XiUnbXQfUCAMQLVjGDjoqo1GYMEWYMIVCIdbgJMY4RyoZ46IH5bv14PI6sfKT8kuE0diTArSXb1b+5QlRZ3N21JNA/KgIRHItuTyibzMAYgZXoKHDMxq5jEwuMytOumciIo4zzJgtfwMXvnc/bS+ZAzSamDZEaUl/W48sE2Yf6VmSYI6gyiZYo54EIIrQQEO7iSJrcFIopHUOXeF79TVMnyFnJJeeYcA+3hAfZmSOS1bY91ybO02lMBAnulpyI6jqFlEVQMxgCgdEiNXViuu/k/buOr05NmdP4fsNEEaO5bposHvfWdk8blZTQwE/l2znMjLJlJD7WgkXTCejMbx0CUnS6YOMzppkynXuarxpHmezxT4ewLnSjPb7u13/f4dflzk+05j6q67XqBoJNDc9Y6TSkgyjY3hKXzXCAEQLGmhQjrHw8i/FVcspHD7rsKtBLNogbvqeHzzMeMV1ZI7ka7t2kSRx8/fixvWs7DixHxfWMBj5wt7CpAv4gl6xztNuwoQpfM9e4S8/kw6UNP6JTnfPXLJdmHKhMGaCNitVA7Tg9z1u+qrm+yLnnjZH8hz/+oBHHYbkGKQCDRVY8yekDVlTt13ecEbE3Zh3scDhG3KIa2igQSFJCv3vdWnXjhYHMCZt3xKsOGmc9wsu2R6zXKz6VGjha6yyvOkD4ZBUslsq2c0PHma86oaEuxrNdepsvP1u5mqQ9pdQXS0Lh7hkO5ffhe/Wg3i8wUDcEYifkjZ8S0OJyKRWhhk44YW+D16WhZtfO4S/Ft4zYfNdUqunxI84hyH50R63qB0JoJ3QQIMy4Y8XtdY9/4hVlIf/+5rxzvtic32UlZcF//M8+bytjJGKtwZrqk0/v49MMb803m6cPUUYrvhrUIAYqw7VX1n88HdtXWvsmZT/ar+Hp6QPj00q0NzY1EFPFtzx+KH5bY7kOf7tgX/AfaUQ/3AFCxQIF20Qi9bLHCwdPSx+v07VPI2Y1xN6c37r3fMPI08cCy1StiEWAMjkl4Kztj3UZvdMRCEp3D+5RwwiQfx4tOCWxwpubX2lcAtv+u/A/zczS7NNrADkQwMNckmlR8SP36Mmu/a1Slyx7Mwb4FQirvia1dfJHCzt3C7tL1E1D0DH9PjB+Rucu+SMPOavvH33n9XOA3GFI+6pnnd+MfQf/W3Nf3aamn7+9yMX3JA7PcbBACKDKRwgC/N4wgsXkHTWfWxtV7ld0tFD6t695/eLG9YqqhBXfcP3xv3dANF0wn/qheMfyB//RfW61XXbJqUNVS8SxKFLMsdMzxi1pn77l9UbDniPO8OeLFNqf1uPWVkThtgT7z5v6MjQQIMs4oplzO2KoJAdO0pqNtDS/r0UDjVd3a31kiOHmNfDJWHpN4Coeb9yuV8KKip56+RSNNAdkMDxk9OGTU4bpnWQuCAyqSHscRhsPFYdSTR6a6CdTue7775bVFRUX1+fkZExZsyY6667LikpSetcCS4Ukj/1uQnW4Ixuliak8jIiJVfFiUiSWGU516NQnUQAHdHXNUXKSzaqkQQg/pV4SueXffJ51brDvjKRSQZOKEzqfFnW+Ls6/6zAmq91OpBFVw10TU3NQw89VF1dTUQWi6WysvKTTz7ZvHnz008/nZyMpUYjJx3aT0Fl15Z+Iqh8jkV0XZxcEVUBQAuO+SuUlpQHa0IsbOR09TYE0LqAFHpw/79fOfFxmImnD4aZWOIpLfGU/uvYol93vfZPhXcZOCzwH+909ZXB/Pnzq6urCwoKXnzxxffff/+5557Lzs4+ceLEwoULtY6W2E7vNRgBzqHyakRmS0RVibeSnW4wZ7107KhUeoTV1f603w0kOK/oV1oiMcknBtQIAxCf3KLvwq2/fOH4h2d2z2cKSqGnj749Y9sDSidEQezp56O/0+ksKioymUwPP/xwTk4OEfXs2fORRx759a9//d13391xxx2m+NtBg3k9UvFWqWQ3q6khr4eS7VxOLt9voDBoCBmNWqf7CfO4I67lC/tEMcm5uLT0SKrSM6KeBNrg9YbXrJCKt7Ka6tPHuNQ0ftAQYdJUDXNBVOSaM475KxWV2ARrigG3IkBHwYjN3fUHOTsyfl2z8ed7/vrWwCdikAoipp8Ges2aNaIoDh06tLF7blRQUFBQUHD48OHNmzePHTtWw3hNMSauXRX+9ivy+X466HGzynJpxzZx2eeGGbP58+Ll9prI7rdjRHxeJy43L+p5zsT37qe0hEtL57Jy2h4H0SPt3B5a/O5ZZzsREbH6OnHNSnHjOuMFF9NoLP6awIbZ+8jZvvuskhR1P10DxJUPKld8cuo7mYMXln95fd70izNGqxoJ2kM/Uzh27txJREOHNm06hw0bRkTFxcUaZGqJKIbeeTP8+cc/9hNNv8Vm9XWh/70R/vKz2EdrFpeZFUkVkeHiWVEP0/RVsrL57gWKSoQR+JUUU+KGNaH/vXFu9/yTYNDy1afcquUxDAVR9rPsSYpLshSXACSuJw+9pmj8Hw4tUCkJRIV+Gui6ujoi6tSpU5PjeXl5RFRfX69BphaEP14k7dh2xoHml5AQV30jrlkZm0it4wt7k0HxlBJhzAS+b3818jR9oUtmESd3GQ7O4RAmTFE1D5xJOrAv/OliOXOdudXLz/53AYnkwoyRI1IUfB2UY0q/I1/1D9gAcWKP58gezxFFJUXOPccVTouCWNLPFA6n00lENlvTyQaN6280PnqurVu3hsPhJgd9Ph9jLBQKqRCTqGS3tGmDzLHhpUukwj7U6gVgxhgRiaKoVmAi4nhu6PlMdmwi4nI7sYsvUzHSmfK7cNMuYd8sJWprPWiDga69KcTxpCQY+7H5C4VCPK+fz5yxIEnSJ4vk7kbJWPjTxVzP3hR/tyskOunHv4JwOMxUu3Hzn4W/nrr9Pjk3P3HE/aPwPgszxuhXRKxIkqSzP1H8OPMc5mRfMYkfa2sUfw3OiK2r3XFl1mQV4rTwiox12HM4gj+13hroc5era72BfvDBBxsaGpocHDRokCiKLZW0U9JXnytYnEaSAl995r/syjYHer3edoRqGzdijG3Xdq6Vb+HPwKxW93U3M3fktx4qNni42eczrVvFtdwcMIvVd9kVoiONIv2bdWHxO4WM+/ZYqqvkj2euBt/670JDR6gXqYNzq/mvsjd1+lfXX91b+mxLKwyc9lDe9ReZz1fpd6yGAoFAIIB1RdSl9pudSo42lEVQdch53GmK6T8T9ZqfOBdBA62fy2mtX1aJk09UfPUpoVrZknCGg/u4OAjPbMm+y64ioe3mnxmNvmtuYjFeRYTjAmMmeK+dK+Y0d88ix4X6DfTefKfYvWdMU3V4woESpSXGg/vVSAKxcUXaxEU9n8w1trg2jl1Ier7brx/KvT6WqQA0F9m6zgYdNWn6o58r0KmpqT6fz+PxNDneeMUlLS2t2aqZM2f6/U2XLy0vLw+FQhZLRAsMt4qvOKm0hAuHLTWnWMudH2MsEAgYjUZBRnfbLn36hW+4RfjwndauQztSxavnGPPytVmEr1dfqbAPqzjJHzrA1VazgJ9sdpadI/XqS47UiKcFBIPBxm8PzWZzIn51qCFDleIJfMKpcjX+6XVwoVBIFEUiMplMak9DutAyqjj9rfmVn35QvWKH59Dp4z3MebMzJv6y09WZRoeqAbQSCAQEQTAY9POuGlfC4XDjfMsYnMNq6JqUG0FVj+T8WP4+DAaDHMcZ42kV3ZiJ4KTSzz/11NTU8vLycxvoxiMtNdD333//uQeffPJJp9OpxuaFYb+vja82m2MJBISWw0iSFAgELBaLOQabgwwczLoXiMu/EjdvpNDZMx0tFmH0BMOUaWaLVfUYrbP3oV7RXB7L6XQ2NtA2my0Rf3FrKOBt+u+xbT5fstUq57sOkM/lcjU20ElJSTHo8JIp+THHbY/1vq021HAyUB1i4U7mzBxTJEu2J5BgMGg0Gs+9DweiwuPxNDbQFoslDnd1aNMlxnHcQY6ds+hWK4yc4cLc0cnG2O2jXF9fLwhCx9y5Oah8u2VdNdBEVF5e3uR4ZWXl6Ue1J0V0+w6Tdw9WTHDJdsPsqw0zLpcO7mc11czj5pLtXHYOX9ALTQ80wZnMs+ijuAAAIABJREFUTOmERYMBJ5JupBtT0o0pWqcA0F6+OWti2pDVdQoWGro4c3Sa0a5eJGgn/TTQgwYN2rBhQ3Fx8YwZM848vn37diIaOHCgRrnOwqVE8l7CpcRH938mo4nvFxc/UmgGYyRJ8dCGcqlprL5OYYnOr1MCdFgbnbs/q1q7y324KlSXZkjpYc2bkTVuavr5Rk4/rUgr/lR414RNd8m8CC1w/B8Lf652JGgP/Zy1EyZMeO2114qLi51Op8Pxwxy7ioqK/fv3JyUljR4dF3tnKN3yg4hIEPgu3VTIAupjjNXWMFcDcRyXmsY51P0gJO3bK23fIh3az1wNJEmcLZnr2p0fNEQYMlyrZprv0186elhhieKtJQEgzm1u2Pubff9aW990KbcXjn/Y05r/t973Xpmt/+X5x6We9/sec/9yZKGcwX8s/Pl5yYVqR4L20E8D7XA4Ro4cuWHDhmeeeebhhx9OSkpyOp1//etfGWNTpkyJkylTXH4XLi2d1dXKL+EL+5BV61nFoBCrrxNXLZd2FTPXT4skchlZ/JDhhglTov4Xymprwovelo4cOuugx8327pL27hJXLDNceT1foMHvYn7IcFr+JYmyZ/5znDB8lJqJACDWFpZ/eeeevwSk5peTOuQru6r4kfu7Xf/3Xr/gOZ3fZPLHnj93hj0vHV/c+rCHus/5Xfe5sYkEEdNPA01Ed9555/79+4uLi+fMmZOfn3/8+HHGWNeuXefOjZsTkeOECy8NL3pb/njDhZeoGQiiT1z3XXjpEgo3fbdgNVXit19JG9YYrpkTxQkw7Hhp6I1X2Dm3z/40oLoqtOBFw5XXC8NHRutFZeLSM4QxE8S1q2SOF4aez3XKVzMRAMTUJ6e+u3X3H6W27uR5tvRdC2/6U+FdsUmlFZ7jX+z74CjHgIcPvHQyUH3ugG6W3Gd633dVzgWxzwZK6aqBzsjI+Oc///nOO+8UFRWVlZVlZWWNHz/+2muvtcbTFVxh2AhpxzapZLeswROmcJi/kVDCS5eIq79tZQDzekJvvWq48nphRBSmFbH6utCb81vpnn8giuHF73KpaXzPXu1/UUUMl1zGjh2RjpW2OooRcZSVbbj86hjFAgD1VQZrb9r9ZJvdc6O/HFl4YcbIyWnD1E6luZvyLrkqe8pHp1Z9Ub1+n6e0LuzKMDr6JHWdlTXh8uyJFj4uvjCHNumqgSYih8Nx991333333VoHaRnHGa+/OfT6y1LpkdYH8kOGGy6ZFZtQEBXipu9b755/wFj44/e5rOxI5sSfLfzZYuaWtz+iKIY/fMf04GOxng9tMBpuuSv89mvS4YMtD+LEnDxuzq2EFaABdOTPR95yheWuw8OI/e7AixtHvqZqpDiRJFhuzLv4xryLtQ4CkdP5fKM4ZbEY77xPGDeJWlpU2GQ2zJhtvO6mFgdAHPL5wks/kTtYFMNLPqBWt89sEztZJu3aoWB8bY24eWN7XjEynM1mvONew6WXkzWpmYdNZmHaJb4bbqUUfe6vAdAxiUx6p/xrRSVFzj37PMdUygMQXXq7Ap0wDAbDrCuFsRPEog1SyW5WU03hMBlNXE6u0H8gP2ocl4zVHxOMWLSOlKx5zE6WSfv28H0HRP6KOxUsKdpI2rlNGDU24leMnCAIk6YKYyZI+/dKhw8yZx1JjHOk8j168n36kcXKqpuZDggAiWura191qF5p1de1G/vYuqqRByC60EBricvMNlx6OV16ORFRMEAm9bcSBNUouhj8Q8nuHe1poFlbs4CaecWjikuiyWTiBw7mBw7WMgMAxMRxf2UEVcd8kVQBxB5mCMQNdM8JTiovU1xyUnHJmViDU3FNKEg+hVsDAgAo5xMDkVRJ/qgnAVADGmiAaPD7KdT8KqetOWOV6EhENkVe7yutAkA8yDVnKKxgRJRnzlQjDEDU4a0UIBpMJuI45VXt+tohkj3eLRasdAEAMTDU3tvAKVrzhyOiESnYixQSAxpogGjg+Qh26ubSlV6hOfs1lW8uyBfEeh1oAOiY0o0pE9OGKipJM9o7wjrQEfOIvgPe4ycD1WEme3tXUA1uIgSIDr53X7Fog9KSdr3ieUPpm6UkydqkoJEwGG9OABAjj/a4eUXtZvnjH+p2o4k3qpcnQVUEa/5VuuijU6v2e39Y48/MG6ekDb+506XX5EzV/f7ncQs/d4Do4IePUlZgNPHta2e5zCxFu3NzefntfEUAAPkuSD9/bt4lMgcPsff6dbdrVc2TiP59bFHh2qv/enTh6e6ZiAJS6Kua76/f+cSIotsOeI9rGK8jQwMNEB189wJ+4HnyxwsTL+DsKe18UcOls7nMLFlDTWbjtXMjmagNABCp+f1/L2dWRjdL7idDnrbyWI3qLPeV/ONX+57ziL6WBmxt2Deq6PYi555YpoJGaKABosZw5fVchqxbyPmevQxTL4rCSyYlGW+9i8toq4e2WI1zb+fyOkXhFQEAZLPwpmXD/nlvlytbmWkwPWPUplFvdLPkxjJY/PvnsfdfOP5hm8PqQq7Zxb87GcBeVLGGBhogargkm3HeL7jcNvpUvk8/49w7SFB0f3rLL5qZZfrFA8KwkS1dXeYLepl+cX8751sDAETGxBtf6PvgttFv3dppZqbxp5utkwTL5VkTvxj6j2XD/pllUr6mkK6VBaoeOfCyzMHlgeqHD7ykah44F24iBIgmLi3ddO9vwiu+FteuplCw6aO2ZGHqxcKY8REu4dySpCTDtTcKk6eKxVvZoQOsvo5EkVIcfNfu/HlDsPIGAGjuvOTC1wc8KjGpMlhbGazLMKbkmNJxy2BL/lH6jk9SsBPN2xXL/tDzjh5WfM0YO2igAaLNZDb8//buNDCKKu3b+F3d2ToL2UMggUAIi0DYESIoAoowKKCoqOgILuAoioiIzis6ooKiDzowiCyDKBIG0FERVFAeRBFlS4gsYd9CSCAJ2ddOd70f2smTyUZXujuddK7fp6T6nKo7TVH55/SpUyPvcBsy3HTsqHr+rJqbI3q9EhCo69BRF9NZ3B31C0Np2cptxGgH7RwAbKdTdK08Q3hayjV9cWWnpvZm1fzllZ9mRN3noHpQHQEacAyDt753P+ndz9l1AACakoyynHPFaVp77cvjVsIGRYAGAABwuCJTSXLhuUulmb56QxuvljHekTU2Syurzx2B3EfYwAjQAAC4slKzcV/e0Qsll43m8nDP4P4trgtyt3UNTWiyLy953tnVWzP3VJ7ZHG2I+HPrUc+1vd/PzbtyYy+dRz0OwSKADYwADQCAazpXnPbamX9+fmVHfnlRxUY3RT80qO8r0Y8MDujpxNqaCaNa/uzx95em/FsVtcpLZ4pT/3Z65dKUf6/v8caQSo89j/AM1Ss6k6rhKbMi0tbAOoANimXsAABwQf9M/brL7gmrL22pnJ5FpFw1fZ+198Z9T/wleYFRLXdWec1BuWoae/CFD1I+r56eK1wuuzoiYfqmjJ8rtvjoDQP9u2s91i1B/etZJeqFAA0AgKt59/zax47OKzUb62jz4cUvxie9pHWkE9Z74eQ/vs389ZrNyszGiYdeTS48V7HF+kegW4S4B4wKidNaHmxBgAYAwKVszdoz27ona3ydsevV0yscXU/zdKTgzKILG6xsXGAqfv7E4opvH4m4vaN3G+uP9XL0JF+9QVt9sA0BGgAA11GummYcf99s9bjyu+fXni2+5NCSmqeFF9ZpGt3/JnP34YIzlq/dFbf1Pd7wsS4T3x466Ok299SnRNiAAA0AgOv4LvO3ypMBrqnUbFyS8rnDymmmzKr564xdWnt9Wen5Kb39On3Va0Ggu1/dXf4UckN897k6hTjX0HjHAQBwHZVvR3NcF9QtvexqRlmO1l6HCk5X/nZ4UL99Az4aE3pjjY0D3f3e7fT0pl7vVFkFDw2DZewAAHAdRwvPau1yquhimdnooXN3RD3N0+Wyq/XolV6WVWVLB0PEV70WHCo4/cWVnfvzki+XXfXUebT3anVr8PV3hA72d/O1R7GoDwI0AACuox4Dn6qoGcacCM9QR9TTPLVw86lHr9oCcaxvh1jfDrZVBDtjCgcAAK7jmrNma+7lVp9eqE2EZ2g9RvTbG1o7ohg4AgEaAADX0cEQobVLa88Qb72XI4pptrx0HjcH9tHai7WcmxACNAAAruNPITdo7TI6ZJAjKmnmHo24Q1P79obWwwL7OqgY2B0BGgAA1zEu7KZwj2Dr2yuiTIkc67h6mq17Wg4b4N/N+vbzY/7CfZxNCAEaAADX4aM3vBEz1fr2D7Ya2a/FdY6rp9lSRFnf440wj0BrGj/ZZvyE8FscXRLsiAANAIBLeTTijkcibremZQ/fmA+um+XoepqtKK/wHf2WXHNW+jNt7/175xkNUxLshQANAICrWXbdi8+0vbfuNkMCe2/vt9jXuudFo366+rTfP3D181ETvXQeNb76da93/955hpuib/jaYAvWgQaaJrNZSkvEyyCK4uxSADQ6bor+751njA654aVTSxPyjld5tZVnyJzoyY9HjCW3NYAAN993Ok17OXrSt5m/7stLvlx21aDzjPIKHxE8oL//dYrUeg03quU7rh7Ykrn7THFqjrEg1COgu2+HMaGDmXLTGBCggaZEvXTRtGe3+USymn1VVFX0eiWspa5rrH7AYMXf39nVAWhcRgQPGBE84Fjh+e1X96WUXCk1l0V6hQ3w7xbnH6tX+Ai6Qfm7+d4Xfut94bda2f7fV36cfXLJqaKLlTd+cWXn62dWDQns/V7nZ3v7dXJAmbAWARpoIspKy7/YaErcJ6r6fxtNJjXtkintkumnHW7DRuiH3sqANIAquvhEdfGJcnYVsJZZNb9wcsn/nI+vrcHO7MQb9j6+sutfJ7a6rSELQ2X8AQo0AWphYdkH75sS9v5Xeq7MWFa+dbNx3cdiNjdsaQAAe5pzenkd6dmixFz25yNzN2f80jAloToCNNDomUzla1aqaanXbGhOSij/dlMDVAQAcIT/vbp//tlPrGlpVs0PHf5bpjHH0SWhRgRooLEz7fnFfPa0tY1/3qGmpji0HpuUl6u5uWI0OrsOAGiMXjq1VJVaPmmsSs0pL5h39mPHFoRaMAe6Bmaz2Ww2l5SUOLsQq6iqKiJGo1Gt7cN92Mb8n0kRpaWlSsPPMDablR++09BeVcu2blEfmOSoeuonM0PZ96scPyrZV//Y0sJfOl2n9h8o4a0tG4xGoxPe3ubBZDJZvigrKysvL3duMa5KVdXy8vKm8oujyak4b8vKysyuO1HteNGFvblHrW6uiMinl757vc3jdrkl1PLGNs9zuKysTGsXAnQNTCaT2WwuKChwdiEaNM8zvoEVFhY2/EH1Kee8C7Wdiuqp44VZWaqnp4NK0sZk8tz5g0fivqqTs/NyZf9vyoE9xu69Sm8ZJW5uZWVl9biEQZOioiJnl+DKjEajkU9XHMy1f9l9m7lba5cMY86ejEM9vDvYpYAmF37spR7/cwnQNXB3d3dzcwsODnZ2IVYxm83Z2dm+vr6ejSQwuZy8vDzLf63AwECdrqFnPZl+TzBp7KKYTAElhbrWrR1SkCZGY/nq5ebTJ2ptoKruhxI9srPy77rPEBhkMPBAB4coKCgoLS0VEX9/fzc3LvsOkZ2d7enp6e3t7exCXFNRUVFxcbGI+Pn5eXjU8EQS13A1uz7hNcez2C6JJTc3V6/X+/r62r6rJocRaHtqKp8mW+pUFKWpFNx0OedNLsirRyclP68xnA/Gz/9VV3r+D/XiBa+v/638+bHGULNr40LhaLy9juba53CRqT7j68Vme04vdOG3tw71+Km5iRBo3HT1ek5Y/XrZlfnYUfPB/VY2djt7Sn5PdGg9ANDIhXvUZyC5tWeI3SvBNRGggUZN8Q+oT7eAQHsXoplp+7ea2ut2bndQJQDQJPRt0UVrF72i6+EX44hiUDemcACNmq6D9oe1ehl0EW0cUIsGam6OOeWCtj5XM9VLqUrrCMdUBACN3bCgfv5uvrnlGmZCd/OJfuPMR6mlGeWqKcIzdFBAj1Ehcf5uzXEecwMjQAONmtI6QmkZrl5Ot76LPraX6J08hUO9cK7WhybWzpxyTk+ABtBceercn496YM7p5dZ3+b3g1O8Fpyq+/UfKZz56w3NR97/Y7iFvvZcDasQfmMIBNHZut92upbW7/paRDqvFWmp+fe59VPNy7V4JADQhz0XdH+tr05p0habi18+sGrxvakrJZXtVheoI0EBjp+vWQ98/zsrGbuPuURrBBGjR1+fTLaVevQDAZXjrvTb1eqetV0sb95OYf2JEwvQcLbNBoAkBGmgC3O68V9ezzzUaKYrbn8bo+w9skIquoZ73PtavFwC4kHaGVnsHrBoW1M/G/RwrPP9U8jt2KQnVEaCBpkCvd7//YbexdyvePjW+roSGuT/yhH7ILQ1cV2107aJF6wM7FEUXo/2OSQBwOS09grb3Xbyp1zu3hw4y6P7vKWmB7n6antq9Lv37A3nHHFAguIkQaCoURX/DTfo+/U2HDpqPJ6uZV6SkRHz9dC3DdV1jddd1lwZ/SmJdvLx013U3HzqooUtU+3qOWwOAK7ojdPAdoYNLzGXfZf66OXN3hjH7SMHZbGO+9XtQRf340jf1WB0P10SABpoUL4O+f5z1U6KdyG3E6LIjv4vZbFVrRTEPd/69jwDQqPyUfXDmiUX785LrvYfvsn6zYz2o0JiGrAC4ECWspdvocVY2Lh14o7SJcmg9ANC0LDy/btiBp2xJzyJyoSRdFc2LiuKaCNAAHEU/+Gb9LaNEUa7RbNCQskFDGqYkAGgSll7898wTi0yqdR/i1a7UbCwzl9ulJFTGFA4ADuR26yhdZJvyzV+omRnVX1UCAt1GjdH16iuZmQ1fG4DmzKSaE/KPp5RcLjAVt/YM6eXXMcS9sdyGcaTgzPRj79llV4Hufp46d7vsCpURoAE4lu667h6drjMfO2JOPqxmXFHz8xVfXyU4RHddd9113cWdKzuABnWlLPvNs6vj07ZlGnMqNuoV3Y0Bvf5f9KRbgvo7sTaLl08vM6r2GTbu7dfZLvtBFQRoAI6n1+u69dB16+HsOgA0d5syfn7o8Gt55YVVtptU84/ZCT8eSJjY6rYVXV+qvHhcA8sy5m7O+MVeexsXdpO9doXKmAMNAACahU/Tvrsz6cXq6bmytWlbRyY8W2o2NlhVVWy/ur9cNdllV+EewZNb326XXaEKAjQAAHB9CXnHHzs6z2zFbXk/ZR+cfnxhA5RUowsl6fba1Xudp/vqDfbaGyojQAMAANc348T71o8rr0jdlJh/wqH11KbQVGKX/cyJfuS+8FvtsitUR4AGAAAubn9e8k/ZGp6NalbN753/l+PqqUO4R7CNe/DRG1Z0fWluh8ftUg9qxE2EAADAxW3K2KW1y5bMX0yqWa809FBjnxb1XzcjwjP07pbDZrd7sJVniB1LQnUEaAAA4OKOFpzV2uWqMS+tNDPSK8wR9dShX4sukV5hF0uuWN+lnVfrNbGvRHiGtjO0UuQaz66CXTCFAwAAuLgrxuz69CqrTy8bKaK81O7Pmrq8ETNlcEDP9obWpOcGQ4AGAAAuLsDNtx69At397F6JNR6PHDvQv7uVjW8Nvv5+bhZscARoAADg4joYIrR2Meg8IzxDHVHMNbkrbv/uOT/GO/KaLbv7Rv8r9nVdg0/UBu840OiVlUlpqbOLAIAm7E8hN2jtMjy4n4fO3RHFWKOVZ8hv168cFRJXR5u7Ww7b3X9FkHuLBqsKFbiJEGiUzGZT0gFzUqL57CkpKRER8fDUtY/W9eit791f9Hpn1wcATcnQoL6dvNueKLpgfZepEXc6rh5rBLv7f9N74XdZvy1J+eyHrH0l5jLLdm+914jg66e3nXBzYB/nVticEaCBRke9eMG44VP18n8/jKqs1Hw82Xw82bTje7d7JuraRTupOgBoetwU/YJOT407ONvK9sOD+t0eOsihJVlpZPDAkcEDS83Gc8Vp2eV5we7+UV7hThwahwVTOIDGxZx8uOzDv1dNz5WomRnGFf8w/57YkFUBQFM3NvSmWe0mWtOyrVfL+Ni5jq5HE0+de2eftgP9u3f0bkN6bgwI0EAjoqalGuNXi/FaD5stLzeu/9R84XyDFAUALuLtjk/NiX6k7rXeevp13NlvaZhHYINVhaaIKRxAo6Gqxs//JWVlVjUuN5Z/vs5j+gui489gALCKIsrcDo/fEtT/xZNLfs09XOXVADffF9o99GzUBIPOs8buZtW8N+/orzmHU0szPHRuEZ6hQ4P6dvVp7/jC0egQoIHGwnwiWU3RMKispl8yH07S9ejtuJIAwPXcFNhr9/UrThalbMvac74kvdhU2tIjqL9/16GBfWqbHWFSzasuff36mY9SSi5XeamnX8c3Y6aODmkUE6bRYAjQQGNhPnRQRFTR8CAp06GDBGgAqIeO3m06erexpmW2MX/CoZe/z9pb46tJ+SdvT3x+auS4xV1muivEquaCf2mgsTBfOCda0rOIqBfOOaQUAICIiBSbS29LmL4vL7nuZssufplfXvRp7N94mHYzwexJoLFQ83I1d8nPE1V1RDEAABGZfuy9a6Zni/j0bUtSPnd0PWgkCNBAY6HotD8ehce3AoDDHCo4verS19a3/9vplbnlBY6rB40Hv32BRsM/QGsPJSBAFD4uBACHWJm6yaSarW+fZczdePl/HVcPGg8CNNBY6Dp0bIAuAAArbcn4RXOXTM1d0BQRoIHGQt+rr9bhZF2vfg4qBgCaOZNqPleSprXX6aJURxSDxoYADTQWSmRbXfeeImLlXYG6ztfpomMcWhIANFv5piJN8zcsssvzHVEMGhtXW8YuMzMzPj7+9OnTaWlpwcHB0dHR99xzT7t27ZxdF2AVt3H3GFPOS072NVsqfi3cxt/fACUBQPPk7+bjoXMvMxs19eIZ4M2ES41AJyYmPvXUUz/88MPZs2c9PT0vXbr0888/z5gxY8uWLc4uDbCK4uvn/shflMCgazTz93d/5AlF+02HAAArKaJ08Y7S2osnezcTrhOgjUbj0qVLi4uLb7jhhk8//XTNmjXr1q276667TCbTypUrz5075+wCAasoLcPdn35e36d/zfOhFUXXs4/707OU1pENXhoANC9jwm7U3CVUcxc0Ra4zhWPnzp3p6ekhISEzZ850d3cXEW9v70mTJl29evXHH3/cuHHjrFmznF0jYBXFx9dtwkP6oSPMvyeaz5xS83JFVZUW/kr7DvoevZTw1s4uEACahSci71x4fl2RqcTK9h0MEWMJ0M2D6wToM2fOiMjw4cMt6bnC8OHDf/zxR8urQBOihLXU3zJS+7NVAAD2EeEZ+tf2D798apk1jRVRFnae7qFzv3ZTNH2uM4UjNTVVRNq2bVtle0BAgIhkZGQ4oSYAANCU/bX9w/e0HGZNy791eIz5G82H64xAT548+YEHHmjTpk2V7SdPnhSRli1bOqMoAADQhCmixMfOjfAM/fuFDWotq4x66Nzf6zT9yTbjG7g2OJHrBOga16orKCjYsGGDiAwaNKjGXmPHjs3Pr7pkY/v27cvLy7OysuxdowMVFBQUFBQ4uwrXpKp/XDGzs6+9uhzqrbCwsKioyNlVuKaKczg3N9e5lbgwVVWLi4tLSqydLAtNKs7h6r+yG8bLIQ+NMly/IC3+p/wko1pesd1b5zU6IG5264ntPMKbVmyoTlXV8vLysrIyZxfiBEajtsUKxZUCdHWXLl1asGBBenp6UFDQ7bffXmOb/Pz8vLy8KhvNZrNU+u/aJDStapso3mRH4x12NN5hR+MddjQnvsN9vDv9q8PfcsoLEotOXDZm6xVdpEdYb5+OXoqHcwuzL5f5QTSpx0/tmgHaaDR+8cUXGzZsKCsr8/Pze+WVV1q0aFFjSz8/v+obdTqdiCgaH6rsRKqqNqFqm5yK/1e8yY5jeZN5hx2Ec7gBcA47VOM5hwPd/Yb593VuDQ7SnM/hevzUTS9Az58/v/LnvF27dr3//v96Htv58+ffeeedCxcuiEhsbOyMGTNCQkJq29tXX31VfeNrr712+vTp4OBg+1XtQGaz+erVq76+vp6ens6uxTXl5uZaPtwJDAy0/HEFu8vMzPTx8TEYDM4uxDXl5+eXlpaKiL+/v5tb07vsNwlXr1719PT08fFxdiGuqbCwsLi4WET8/Pw8PDycXY5rysnJ0ev1NQ4surx6TFxpelfSw4cPV54CVeVqtXXr1uXLlxuNxsDAwMmTJw8ZMqR5/i0FAAAAB2l6AXrt2rW1vbRz584lS5aISFxc3PTp0729vRuwLgAAADQLTS9A1yYtLW3RokUiMmHChAceeICBZwAAADiC6wTorVu3Go3G4cOHT5w40dm1AAAAwGW5ToDetWuXiAwYMKDGxXp1Op2/v3+DFwUAAABX4yIB2mg0XrlyRUTmzZtXY4OwsLCVK1dav8O8vLwffvjBPsU5mKqqBQUFXl5e7u7uzq7FNRUVFZlMJhHx9fVlapCD5Ofne3p6cnO9gxQXF5eXl4uIt7e3Xq93djmuqaCgwN3dndWQHKS0tNSyToLBYGAlGQcpLCzU6XTNczUkyxVSExc5CzMyMuy7w4sXL7744ov23ScAAABcgIsE6NatW2/atMnZVQAAAMD1Kc3zmY11Ky4ursdT0eGqZsyYkZSUJCKfffZZUFCQs8sBNHvzzTe3b98uIsuWLevYsaOzywE0+/DDDzds2CAi8+bNGzhwoLPLgcvy8vKycjKhi4xA25fBYGiec4BQo4r5dn5+frU9Ex5ozCpukPDx8eEcRlNUkWm8vb05h9EY8FxiAAAAQAMCNAAAAKABARoAAADQgAANAAAAaMBNhMA1TJw48bbbbhMRHx8fZ9cC1MfYsWP79OkjIuHh4c6uBaiP4cOHt23bVkSWVcB+AAAcAklEQVRiYmKcXQsgwjJ2AAAAgCZM4QAAAAA0IEADAAAAGhCgAQAAAA0I0AAAAIAGrMIBiIgUFxcXFhbW+FJgYKBer6+7e25u7rp16/bu3ZuTkxMcHBwXF3ffffd5e3s7oFKgVpmZmfHx8adPn05LSwsODo6Ojr7nnnvatWt3zY42nv+ALWy5fnLthbOwCgcgIrJ27dr169fX+NLixYujoqLq6JuVlTVr1qzMzEwR8fLyKikpEZHIyMgFCxb4+vo6olqgusTExLfeequ4uFhE/P398/LyVFXV6/WPPfbY6NGj6+5ry/kP2MKW6yfXXjgRUzgAEZFLly7Vu+/y5cszMzOjo6OXLFmyfv369957Lyws7OLFi5988okdKwTqYDQaly5dWlxcfMMNN3z66adr1qxZt27dXXfdZTKZVq5cee7cubq723L+A7aw5frJtRdOxAg0ICLy3HPPnTp1qh6Dbbm5uZMmTdLr9UuWLGnZsqVl45kzZ5599llvb+9PPvnEw8PDAfUC/+WHH35YtGhRSEjIsmXL3N3dK7YvXLjwxx9/vPHGG2fNmlVH93qf/4AtbLl+cu2FczECDYiqqmlpaYqitG7dWmvfn3/+2WQy9ejRo+IKLiLR0dHR0dFFRUX79++3a6VAzc6cOSMiw4cPr5yeLVsqXq2NLec/YAtbrp9ce+FcBGhACgoKCgsLw8PDq4QPaxw6dEhEevfuXWW75cnJSUlJdqkQqFtqaqqIWJ51XFlAQICIZGRk1NHXlvMfsIUt10+uvXAuVuEAJC0tTUQiIyN37dq1Y8eO9PT00NDQ9u3b33HHHUFBQXX3zc7OFpHqQ3etWrUSkZycHMeUDPyXyZMnP/DAA23atKmy/eTJkyJSeYiuOlvOf8AWtlw/ufbCuQjQwB93UCUkJOzbt8+yJSUlJSEhYevWrc8888zAgQPr6JubmysiPj4+VbZb7gG3vAo4Wo1r1RUUFGzYsEFEBg0aVEdfW85/wBa2XD+59sK5CNDAHyNwJpPpzjvvHDp0aFhY2NmzZz/55JPk5OSFCxcuXbo0ODi4tr6Wy3T1JZO4iMO5Ll26tGDBgvT09KCgoNtvv72Olrac/4AtbLl+cu2FczEHGpDAwMAbb7xx2rRpkydPbteunbe3d7du3ebNmxcVFVVSUrJu3bo6+ta9jo3RaLR3scA1GI3GDRs2PPPMM2fOnPHz83vllVdatGhRR3tbzn/AFrZcP7n2wrkYgUYzMn/+/KKioopvu3btev/994vIyJEjR44cWaWxXq8fP378woULjx8/Xsc+AwICanyKW0FBgYgEBgbap3RARGo/hyucP3/+nXfeuXDhgojExsbOmDEjJCSk7n3acv4DtrDl+sm1F85FgEYzcvjw4fz8/Ipvq0+eq6J9+/YicvHiRZPJVNvTjAMCAtLS0qpfxC1buIjDvuo+h7du3bp8+XKj0RgYGDh58uQhQ4YoilLvY1lz/gO2sOX6ybUXzkWARjOydu1aTe09PT1FxMvLS6erdbKTZZkwyyzSyi5fvlzxKmAvdZzDO3fuXLJkiYjExcVNnz7d29vbxmNZc/4DtrDl+sm1F87FZRHNXUlJybRp06ZNm1b5k3GLixcvikibNm3qGMaLjY2VmtYcPXjwoIh0797dzuUCNUlLS1u0aJGITJgw4cUXX7Q+Pdt4/gO2sOX6ybUXzkWARnPn5eUVGBh44cKFbdu2VXlp8+bNItKzZ886ut944416vT4pKanyTd/p6eknTpzw9vZmCTA0jK1btxqNxuHDh0+cOFFT3rXx/AdsYcv1k2svnIsADcioUaNE5JNPPvnhhx9MJpOIZGdnL168OCEhITg4ePz48RUtN27cuG7duiNHjlRs8ff3v/7664uLi999913LGF5ubu5bb72lqurQoUM9PDwa/KdBc7Rr1y4RGTBgQHZNKieM6uew9ec/YF/WXz+59qKxUepeCAZoJlasWPH111+LiF6v9/b2ttynFRQUNGvWrG7dulU0u/fee0tKSiZOnDhhwoSKjVlZWc8//3xWVpZer4+IiEhJSVFVtW3btgsWLLB9HipwTUajse6YGxYWtnLlSsvXNZ7DVp7/gN1Zef3k2ovGhpsIARGRxx57rGfPnps2bUpNTS0sLOzUqVOXLl0mTJjg5+d3zb7BwcHvv/9+fHz83r17U1NTQ0NDBw8ePGHCBIPB0ACVAxkZGTbuwZbzH7CFLddPrr1wIkagAQAAAA2YAw0AAABoQIAGAAAANCBAAwAAABoQoAEAAAANCNAAAACABgRoAAAAQAMCNAAAAKABARoAAADQgAANAAAAaECABgAAADQgQAMAAAAaEKABAAAADQjQAAAAgAYEaAAAAEADAjQAAACgAQEaAAAA0IAADQAAAGhAgAYAAAA0IEADAAAAGhCgAQAAAA0I0ADQHBUXF3fu3FlRlJiYmOLi4iqvxsfHK4qiKMqqVaucUh4ANGYEaABojgwGwz//+U8ROX369GuvvVb5pczMzOnTp4vIyJEjJ0+e7Jz6AKARI0ADQDM1ePDgadOmici7776blJRUsf25557LzMxs0aLFihUrFEVxXoEA0Egpqqo6uwYAgHMUFBR07979/Pnz/fr1++233/R6/bZt22677TYRWbVqFcPPAFAjRqABoPny9fVdsWKFiOzfv3/RokWFhYVTp04VkVGjRk2aNMnJxQFAY8UINAA0d48++uiqVau8vb3HjRsXHx/v7+9/5MiRiIgIZ9cFAI0UARoAmrucnJyuXbumpaVZvv3oo48YfgaAOjCFAwCau4CAgMWLF1u+Hjx48MMPP+zcegCgkSNAAwAkMTHR8sXBgwdTUlKcWwwANHJM4QCA5u7AgQMDBgwwmUw6nc5sNo8ePfrrr79mATsAqA0j0ADQrJWWlk6aNMlkMsXFxf39738XkS1btqxfv97ZdQFA48UINAA0a3PmzHnjjTfc3d0TExO7dOkyaNCgPXv2hIaGJicnBwcHO7s6AGiMGIEGgOYrISFh/vz5IvLiiy9269ZNr9cvX75cr9dnZGQ899xzzq4OABopRqABoJkqKyvr16/foUOHOnfufPDgQS8vL8v22bNnL1iwQES2bt06YsQIp9YIAI0RI9AA0Ey9+eabhw4dEpHly5dXpGcReeWVV6KiokRk6tSphYWFTqsPABorAjQANEcHDx6cN2+eiEyZMuWmm26q/JKPj8/SpUtF5Ny5c3PmzHFOfQDQiDGFAwAAANCAEWgAAABAAwI0AAAAoAEBGgAAANCAAA0AAABoQIAGAAAANCBAAwAAABoQoAEAAAANCNAAAACABgRoAAAAQAMCNAAAAKABARoAAADQgAANAAAAaECABgAAADQgQAMAAAAaEKABAAAADQjQAAAAgAYEaAAAAEADAjQAAACgAQEaAAAA0IAADQAAAGhAgAYAAAA0IEADAAAAGhCgAQAAAA0I0AAAAIAGBGgAAABAAwI0AAAAoAEBGgAAANCAAA0AAABoQIAGAAAANCBAAwAAABoQoAEAAAANCNAAAACABgRoAAAAQAMCNAAAAKABARoAAADQgAANAAAAaECABgAAADQgQAMAAAAaEKABAAAADQjQAAAAgAYEaAAAAEADAjQAAACgAQEaAAAA0IAADQAAAGhAgAYAAAA0IEADAAAAGhCgAQAAAA0I0AAAAIAGBGgAAABAAwI0AAAAoAEBGgAAANCAAA0AAABoQIAGAAAANCBAAwAAABoQoAEAAAANCNAAAACABgRoAAAAQAMCNAAAAKCBm7MLAABUpaZfMh89bE6/JAUF4umpBAXrOnfVdegoer2Djrhq1apHH3305MmTMTExjth/ibns+6y927L2nC9JLzSVtPIM7unbcVzYTR2929j9WCkpKa+++mpCQsKpU6ciIyN79+790ksv9ejRw+4HulooieflbIbkFImbXgJ9pGtr6REpnu52P5Ts3r377bffPnLkSHp6eufOnQcPHvzqq68GBQXZ/0gArKCoqursGgAAf1Avp5dv+cJ8PLn6S0pwiNuoMbrYXvY/qKreeuut27dvd1CAXpW6+ZXTy1NLM6psV0QZ33Logo5PtTe0ttextm3bdvfdd+fn54tIWFhYRkaGqqpubm7vv//+U089Za+j5BXLvw/IrhNirvYr1MdTbu8pt3YXnWKvo8miRYtmzJhhNpv1en1QUFBGRoaIhIaG/vzzz507d7bbYQBYjSkcANBYmI/8XvaP/6kxPYuImpVp/HRV+abPxWy240FNJtPChQu3b99ux31WKDUbHzr82qNH36yenkVEFfWzy//bb8/kHVcP2OdwpaV/+ctf8vPzx48fn5GRcfny5ZycnBdeeKG8vPzZZ5/9/fff7XKUlKvy+ib56XgN6VlECktl/V55f5sUl9nlaJKamjp79mxVVd99993CwsIrV66cPXt20KBBGRkZTzzxBKNggFMQoAGgUTCfPmlc+5GUldbdzPTLzvJvN9nliFu2bJk0aVJMTMzzzz9vlx1W9/jR+Z+mfVd3m6vGvDsOzkrMP2H74eLj48+cORMZGbl27dqQkBARadGixdtvv/3ggw+Wl5fPmzfP9kNkFsj/fCdZBddodviiLNlun790lixZUlJSMn78+JkzZ3p6eopIu3bt1q5d6+bm9uOPP6akpNjhGAA0IkADaAjff//9nXfe2apVK09Pzw4dOsyaNSszM1NEQkJCFEX517/+VdHS19dXUZTvvvtORDZu3NijRw83N7d//OMfIpKenq4oSpX2FTZv3mx59dSpU5YtK1euVBSlS5cuIpKRkfHXv/61S5cuBoMhJCTk5ptvXrFiRXl5eY3VHjt27KmnnurSpYuPj4+vr2+XLl2efPLJI0eO2PtdqaSkuDx+tZhM1rQ1/fS/tY1Sa/LFF198/PHH586ds31XNfr40jdr0r61pmWhqfje3/9fmdlo4xETExNFZNKkSZagWeHhhx+ueNUWqsjyHyWv2KqWRy/JN/YY8raceOPHj6+8MSoqyjJ5IznZDmcCAK0I0AAcy2w2P/nkkyNGjPjyyy/T09PLysrOnDnz7rvv9unT59ixY3V0XLRo0b333nvo0CGTdbGyDklJSb17954/f/7x48dLSkqysrJ27tw5ZcqUwYMHZ2VlVWm8cOHC7t27f/DBB8ePHy8qKiosLDx+/PjSpUt79Ojx9ttvO+gT8/KfdqgF+Rraf/uV2FzJK6+8kvgf/v7+Nu6tijKzcc7p5da3P1V0cXnqVzYe9Pjx4yLSrVu3KtvDw8NFxPbB2oPn5dRlq1pa5j9/+7sUXOMThWu7cuWKv79/+/btq2z39vYWkYKCaw2GA3AAVuEA4Fivvvrq0qVLRaRly5YTJ07s3bv32bNnv/zyy4SEhDFjxpSW1pwvdu/e/eabb4pImzZtYmJiOnXqVO8C8vLyxo4dm5qaGhsbO3bs2Ojo6ISEhI0bN16+fHnPnj3jxo3buXOnTvfHaMLq1atnzpwpIm5ubhMnToyLixOR3377be3atUaj8cUXXwwKCnr88cfrXUzNVNWcsFdbj7RL6qWLSoRNS1i0bdu2bdu2lq/d3Oz862BHdkJKiXVh8z8+vvTNtDZ323LQd95557XXXuvatWuV7Xv37hWR6hlUq92ntLUvNkrCObnJttv8fv311+obr169avn7MzY21qa9A6gXAjQABzpx4sT8+fNFJDY29ptvvomMjLRsnz179iOPPLJ27draOs6bN69ly5YffvjhmDFjbKwhLS1NRO67777Vq1dbPtmfPHnySy+9NHbs2P379+/atWvNmjWWj/jz8vKmT58uIoGBgV988cWQIUMse5g6deqjjz46bty4rKysmTNn3nvvvfYdr1UzM9Tsq1p7mU8e19sWoB1qW9YerV0O5B3LMuYGu9f/va1xrbrs7GzL7Oe777YpnYvIkdT6dLExQFdWWlqalZWVlJT0xhtv5OfnT5gwwZa/LQHUG1M4ADjQ0qVLLRMwli9fXpGeRcTDw2PZsmWBgYG1dTSZTPHx8banZ4vw8PCPPvqo8rzY1q1br1u3zjLw/OGHH1o2xsfH5+XlicjLL79ckZ4tBg8ePGfOHBHJz8+Pj4+3S1UV1BzN6VlE6pG5G9IFjcPPIqKKmlJyxb5lnDx5ctiwYadPn27duvXTTz9ty64KS6VE+yTtTLvOsBgwYEBERMSf/vSn3bt3T5069aOPPrLn3gFYjQANwIEs9wLGxcUNHDiwyks+Pj51zIXo27dvlQhri2eeecbLy6vKxpiYmAkTJojIgQMHLCnfspSbn5/f1KlTq+/kscce8/PzE5EdO3bYq7A/GOt181yZnZZJc4wiU0k9ehWarLhBzzqlpaVvvvlmjx49Dh48GBQUtHnzZsu6HPVWVvMdpw7pVZvY2NgePXpYzsP169d/8skn9tw7AKsRoAE4SmFhoWWaZs+ePWts0Lt379r6du/eXVHs9iCK6vG98naj0Xjx4kUROXz4sIh06tTJx8enemMfHx/Lugf2Wk74//i20NbecvdgC429Gla4Z30ektfKM9guRz906FDfvn1ffvnlkpKSoUOHWu4itXGfLQxSj1PS32DjYf/LmjVrkpKScnJy1qxZU1RU9MQTT3z1la13XgKoBwI0AEepWOAiKiqqxgYVd7BV16pVKztWUtvdYxXbz5w5IyLZ2dki0q5du9r2Y3nJ0syOdC3DRdM9fIqIiK4RT4AWkT5+mmf+hrgHRHnZ4d99xYoV/fv3P3LkSKtWrT799NPt27dXnj5Ub3qdRNY656hW7Wwa9a6ZTqd78MEHLXe7Llu2zP4HAHAtBGgAjlKxynJtY8l1rPxQ4xiwlYerrsqqwBXc3d0tX+Tk5FhzCEvBdRyonjw9dR27aOvi7q7rXHWtiUZlTOiNekXbr5gxYYO1dqkuPj5+ypQppaWld95557FjxyZOnGjHjzL61PyXYJ1d2tl0xLS0tLfeeqvGlDxo0CARcdwy3gDqQIAG4ChBQX98iH/hwoUaG5w/f96Oh6tjld/aQsbp06ctX1hKtdzUWEdVZ8+elUo/lx3ph96qaX6AftAQqeWvgkaijVfLh1qNsr69m6J/IeohGw966tSpRx55RETmzJnz2WeftbD3LJfhXcXgoaF919YSHWrTEQ0Gw0svvfTMM89U/7Pt6tWrIhIREWHTAQDUCwEagKP4+/tbfrvXNmm43s/2q/FpJpaHaNQoKSmpxu379u2zfGFZOdjyAI4TJ04UFRVVb1xcXGyZ0l39OR2200W11/ePs7KxEhLqNvRWu9dgd/Ninmjlae0Mhhfb/7mzT61Teqy0YsWK0tLSSZMmzZ07t2Jtbzvy9ZJ7+lvb2MtdHrD2n7RWAQEBHTp0KCsrqzLXWVXVjRs3ikivXr1sPQYA7QjQABxFUZQRI0aIyK5duw4cOFDl1dLS0uXLNTypTipNBak+pJ2Xl7du3braOr733nvVH2d49uxZy0LUsbGxoaGhIjJs2DDLrlauXFl9JytWrMjNza1oZndu4+6xZiKH4uvn/vAU8bLrvWmO0coz5Muebwe4+V6z5b0th78W/ZjtR1y/fr2IjB07Nr0mGRkZth/i5i5yW/drN3PXy9SbpXWA7QcUy+p7Tz755KZNmyzj0JmZmdOnT//666/9/PymTZtmh2MA0IgADcCBnnzyScsXU6ZMsTzQxKK8vHzGjBmVt1gjNDTU19dXRD7++OPKjzAsLy9//vnnLZ9o1+jEiRPPPfdc5Q/B09LS7r//fsuWiiIfeOABy/7nzp1b5fFvu3fvnjt3roj4+Pg89JCtMw1qpte7T56qHzSkjrkcuqj27k8/r4S1dEgBDnC9f9dfr18Z69uhtgbuitsr0Y+si52rs3n2c2lpqWX6zZ133tmqJv37Wz16XKcJA+TBOPGs/bbPED+ZPVp62jqe/odp06YNGzbsypUrY8eONRgMoaGhoaGhixcv9vb2XrlyZW136AJwKJ5ECMCB+vXr9+STT37wwQcJCQn9+vV76KGHevXqlZKS8tVXX/3yyy/XX399cnJyfn6+ZV3ba9LpdDfffPPmzZuTk5MHDx78wgsvtG/f/ujRo6tXr96xY8fo0aO3bNlSY0cfH59Fixb99ttvd9xxR2RkZGJi4oYNG9LT00Wkf//+jz32x9hnQEDAwoULp0yZkpWVNWTIkMmTJw8YMEBV1T179qxevdpoNIrIe++9V8fzX2yl17uNGa+/Ps700/+ak4+oRYUV23XRHfXXx+lie9VnKTWn6uITlTjwkzVp366+tGVXTpJJNVu2h3sEjw278fmoiTHedlgiQ2qfau8Iw7pKn3ay9ZDsPydZ/3lUiiLSLlTiOsjNXcRNb7dj6fX677//ftWqVWvWrDl16lRubm7v3r379ev38ssv17GODQDHUgHAkcrKyizPK6kiLi4uMzPT29tbRPbt21fR3rL+xuuvv17j3lJSUizTLaoYOXLkpUuXLF+fPHnS0njFihWWLdu2bQsIqOHT9L59+16+fLny/s1m81tvvVXj9FmdTrdgwQKz2ey49+q/mEzmnGzzxQvmK5fVsrIGOqiDFZQXHS04eyD3WGpJhslscnY59pFTqJ7PVC9eVYtKnV0KgIbCFA4AjuXu7r5u3bqNGzcOHz48MDDQYDDExsYuXLhw586diqJYbtcLDw+3cm+RkZHJyckzZ87s2bOnj49PQEDAwIEDly1btmXLFoOh1mnBcXFxR48effrpp9u3b+/h4REQEDB48OClS5f+9ttvYWFhlVsqijJ79uykpKSpU6fGxMQYDAaDwRATEzN16tRDhw7NmjXLjmuiXYNOp/gHKBFtlNAw+c9ye02dj95wnU+7Pi06t/YMsX3ORiPh7y1tgyUiUNsCHQCaNEWt6WZ2AGgAiYmJffr0EZHS0lIPD/unj5UrV1qeFp6fn2+Z3AwAgO1cZAAAQOP00Ucf3X333Q8++GD1RTBExLIIhmVUuMFLAwCgnriJEIADtWjR4vPPPxeRMWPG3HvvvZVfOnbs2AcffCAid911l3OKAwCgXgjQABzotttu69ix48mTJ//85z8fPXp07NixoaGhFy5c+Pnnn+fOnVtcXOzn5zdz5kxnlwkAgAbMgQbgWCdPnhw6dGhqamr1lwwGw+effz5qlIYHPmvCHGgAgCMwBxqAY3Xs2PHUqVOLFy+++eabo6Ki3NzcWrRo0aNHjxkzZhw7dsxx6RkAAAdhBBoAAADQgBFoAAAAQAMCNAAAAKABARoAAADQgAANAAAAaECABgAAADQgQAMAAAAaEKABAAAADQjQAAAAgAYEaAAAAEADAjQAAACgAQEaAAAA0IAADQAAAGhAgAYAAAA0IEADAAAAGhCgAQAAAA0I0AAAAIAGBGgAAABAAwI0AAAAoAEBGgAAANCAAA0AAABoQIAGAAAANCBAAwAAABoQoAEAAAANCNAAAACABgRoAAAAQAMCNAAAAKABARoAAADQgAANAAAAaECABgAAADQgQAMAAAAaEKABAAAADQjQAAAAgAYEaAAAAEADAjQAAACgAQEaAAAA0OD/A8D4WSBHXSy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645024"/>
            <a:ext cx="461962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9681093"/>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968" y="980728"/>
            <a:ext cx="9010527" cy="4525963"/>
          </a:xfrm>
        </p:spPr>
        <p:txBody>
          <a:bodyPr>
            <a:normAutofit/>
          </a:bodyPr>
          <a:lstStyle/>
          <a:p>
            <a:pPr marL="0" indent="0" algn="just">
              <a:buNone/>
            </a:pPr>
            <a:r>
              <a:rPr lang="es-CR" sz="2400" dirty="0" smtClean="0"/>
              <a:t>Al </a:t>
            </a:r>
            <a:r>
              <a:rPr lang="es-CR" sz="2400" dirty="0"/>
              <a:t>aplicar </a:t>
            </a:r>
            <a:r>
              <a:rPr lang="es-CR" sz="2400" i="1" dirty="0" err="1"/>
              <a:t>hierarchical</a:t>
            </a:r>
            <a:r>
              <a:rPr lang="es-CR" sz="2400" i="1" dirty="0"/>
              <a:t> </a:t>
            </a:r>
            <a:r>
              <a:rPr lang="es-CR" sz="2400" i="1" dirty="0" err="1"/>
              <a:t>clustering</a:t>
            </a:r>
            <a:r>
              <a:rPr lang="es-CR" sz="2400" dirty="0"/>
              <a:t>, empleando como medida de similitud la distancia </a:t>
            </a:r>
            <a:r>
              <a:rPr lang="es-CR" sz="2400" dirty="0" err="1"/>
              <a:t>euclídea</a:t>
            </a:r>
            <a:r>
              <a:rPr lang="es-CR" sz="2400" dirty="0"/>
              <a:t> y </a:t>
            </a:r>
            <a:r>
              <a:rPr lang="es-CR" sz="2400" i="1" dirty="0" err="1"/>
              <a:t>linkage</a:t>
            </a:r>
            <a:r>
              <a:rPr lang="es-CR" sz="2400" dirty="0"/>
              <a:t> </a:t>
            </a:r>
            <a:r>
              <a:rPr lang="es-CR" sz="2400" i="1" dirty="0"/>
              <a:t>complete</a:t>
            </a:r>
            <a:r>
              <a:rPr lang="es-CR" sz="2400" dirty="0"/>
              <a:t>, se obtiene el siguiente </a:t>
            </a:r>
            <a:r>
              <a:rPr lang="es-CR" sz="2400" dirty="0" err="1" smtClean="0"/>
              <a:t>dendograma</a:t>
            </a:r>
            <a:r>
              <a:rPr lang="es-CR" sz="2400" dirty="0"/>
              <a:t>. Como los datos se han simulado en </a:t>
            </a:r>
            <a:r>
              <a:rPr lang="es-CR" sz="2400" dirty="0" smtClean="0"/>
              <a:t>aproximadamente </a:t>
            </a:r>
            <a:r>
              <a:rPr lang="es-CR" sz="2400" dirty="0"/>
              <a:t>la misma escala, no es necesario estandarizarlos, de no ser así, sí se tendrían que estandarizar.</a:t>
            </a:r>
          </a:p>
        </p:txBody>
      </p:sp>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068960"/>
            <a:ext cx="6408712" cy="3687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0499030"/>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207293"/>
            <a:ext cx="8856984" cy="4525963"/>
          </a:xfrm>
        </p:spPr>
        <p:txBody>
          <a:bodyPr/>
          <a:lstStyle/>
          <a:p>
            <a:pPr marL="0" indent="0" algn="ctr">
              <a:buNone/>
            </a:pPr>
            <a:r>
              <a:rPr lang="es-CR" dirty="0" smtClean="0"/>
              <a:t>¿Qué podemos decir del </a:t>
            </a:r>
            <a:r>
              <a:rPr lang="es-CR" dirty="0" err="1" smtClean="0"/>
              <a:t>dendograma</a:t>
            </a:r>
            <a:r>
              <a:rPr lang="es-CR" dirty="0" smtClean="0"/>
              <a:t>?</a:t>
            </a:r>
            <a:endParaRPr lang="es-CR" dirty="0"/>
          </a:p>
        </p:txBody>
      </p:sp>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pic>
        <p:nvPicPr>
          <p:cNvPr id="24578" name="Picture 2" descr="Image result for question ans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1988840"/>
            <a:ext cx="8640960" cy="469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972623"/>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908720"/>
            <a:ext cx="8856984" cy="5832648"/>
          </a:xfrm>
        </p:spPr>
        <p:txBody>
          <a:bodyPr>
            <a:normAutofit fontScale="62500" lnSpcReduction="20000"/>
          </a:bodyPr>
          <a:lstStyle/>
          <a:p>
            <a:pPr marL="0" indent="0">
              <a:buNone/>
            </a:pPr>
            <a:r>
              <a:rPr lang="es-CR" sz="2900" b="1" u="sng" dirty="0"/>
              <a:t>Método </a:t>
            </a:r>
            <a:r>
              <a:rPr lang="es-CR" sz="2900" b="1" u="sng" dirty="0" smtClean="0"/>
              <a:t>:  k-</a:t>
            </a:r>
            <a:r>
              <a:rPr lang="es-CR" sz="2900" b="1" u="sng" dirty="0" err="1" smtClean="0"/>
              <a:t>medoids</a:t>
            </a:r>
            <a:r>
              <a:rPr lang="es-CR" sz="2900" b="1" u="sng" dirty="0" smtClean="0"/>
              <a:t> </a:t>
            </a:r>
            <a:r>
              <a:rPr lang="es-CR" sz="2900" b="1" u="sng" dirty="0" err="1" smtClean="0"/>
              <a:t>clustering</a:t>
            </a:r>
            <a:r>
              <a:rPr lang="es-CR" sz="2900" b="1" u="sng" dirty="0" smtClean="0"/>
              <a:t> (PAM)</a:t>
            </a:r>
            <a:endParaRPr lang="es-CR" sz="2900" b="1" u="sng" dirty="0"/>
          </a:p>
          <a:p>
            <a:pPr marL="0" indent="0">
              <a:buNone/>
            </a:pPr>
            <a:endParaRPr lang="es-CR" dirty="0" smtClean="0"/>
          </a:p>
          <a:p>
            <a:pPr marL="0" indent="0" algn="just">
              <a:buNone/>
            </a:pPr>
            <a:r>
              <a:rPr lang="es-CR" i="1" dirty="0"/>
              <a:t>K-</a:t>
            </a:r>
            <a:r>
              <a:rPr lang="es-CR" i="1" dirty="0" err="1"/>
              <a:t>medoids</a:t>
            </a:r>
            <a:r>
              <a:rPr lang="es-CR" dirty="0"/>
              <a:t> es un método de </a:t>
            </a:r>
            <a:r>
              <a:rPr lang="es-CR" i="1" dirty="0" err="1"/>
              <a:t>clustering</a:t>
            </a:r>
            <a:r>
              <a:rPr lang="es-CR" dirty="0"/>
              <a:t> muy similar a </a:t>
            </a:r>
            <a:r>
              <a:rPr lang="es-CR" i="1" dirty="0"/>
              <a:t>K-</a:t>
            </a:r>
            <a:r>
              <a:rPr lang="es-CR" i="1" dirty="0" err="1"/>
              <a:t>means</a:t>
            </a:r>
            <a:r>
              <a:rPr lang="es-CR" dirty="0"/>
              <a:t> en cuanto a que ambos agrupan las observaciones en </a:t>
            </a:r>
            <a:r>
              <a:rPr lang="es-CR" i="1" dirty="0"/>
              <a:t>K</a:t>
            </a:r>
            <a:r>
              <a:rPr lang="es-CR" dirty="0"/>
              <a:t> </a:t>
            </a:r>
            <a:r>
              <a:rPr lang="es-CR" i="1" dirty="0" err="1"/>
              <a:t>clusters</a:t>
            </a:r>
            <a:r>
              <a:rPr lang="es-CR" dirty="0"/>
              <a:t>, donde </a:t>
            </a:r>
            <a:r>
              <a:rPr lang="es-CR" i="1" dirty="0"/>
              <a:t>K</a:t>
            </a:r>
            <a:r>
              <a:rPr lang="es-CR" dirty="0"/>
              <a:t> es un valor preestablecido por el analista. La diferencia es que, en </a:t>
            </a:r>
            <a:r>
              <a:rPr lang="es-CR" i="1" dirty="0"/>
              <a:t>K-</a:t>
            </a:r>
            <a:r>
              <a:rPr lang="es-CR" i="1" dirty="0" err="1"/>
              <a:t>medoids</a:t>
            </a:r>
            <a:r>
              <a:rPr lang="es-CR" dirty="0"/>
              <a:t>, cada </a:t>
            </a:r>
            <a:r>
              <a:rPr lang="es-CR" i="1" dirty="0" err="1"/>
              <a:t>cluster</a:t>
            </a:r>
            <a:r>
              <a:rPr lang="es-CR" dirty="0"/>
              <a:t> está representado por una observación presente en el </a:t>
            </a:r>
            <a:r>
              <a:rPr lang="es-CR" i="1" dirty="0" err="1"/>
              <a:t>cluster</a:t>
            </a:r>
            <a:r>
              <a:rPr lang="es-CR" dirty="0"/>
              <a:t>(</a:t>
            </a:r>
            <a:r>
              <a:rPr lang="es-CR" i="1" dirty="0" err="1"/>
              <a:t>medoid</a:t>
            </a:r>
            <a:r>
              <a:rPr lang="es-CR" dirty="0"/>
              <a:t>), mientras que en </a:t>
            </a:r>
            <a:r>
              <a:rPr lang="es-CR" i="1" dirty="0"/>
              <a:t>K-</a:t>
            </a:r>
            <a:r>
              <a:rPr lang="es-CR" i="1" dirty="0" err="1"/>
              <a:t>means</a:t>
            </a:r>
            <a:r>
              <a:rPr lang="es-CR" dirty="0"/>
              <a:t> cada </a:t>
            </a:r>
            <a:r>
              <a:rPr lang="es-CR" i="1" dirty="0" err="1"/>
              <a:t>cluster</a:t>
            </a:r>
            <a:r>
              <a:rPr lang="es-CR" dirty="0"/>
              <a:t> está representado por su </a:t>
            </a:r>
            <a:r>
              <a:rPr lang="es-CR" dirty="0" err="1"/>
              <a:t>centroide</a:t>
            </a:r>
            <a:r>
              <a:rPr lang="es-CR" dirty="0"/>
              <a:t>, que se corresponde con el promedio de todas las observaciones del </a:t>
            </a:r>
            <a:r>
              <a:rPr lang="es-CR" i="1" dirty="0" err="1"/>
              <a:t>cluster</a:t>
            </a:r>
            <a:r>
              <a:rPr lang="es-CR" dirty="0"/>
              <a:t> pero con ninguna en particular</a:t>
            </a:r>
            <a:r>
              <a:rPr lang="es-CR" dirty="0" smtClean="0"/>
              <a:t>.</a:t>
            </a:r>
          </a:p>
          <a:p>
            <a:pPr marL="0" indent="0" algn="just">
              <a:buNone/>
            </a:pPr>
            <a:endParaRPr lang="es-CR" dirty="0"/>
          </a:p>
          <a:p>
            <a:pPr marL="0" indent="0" algn="just">
              <a:buNone/>
            </a:pPr>
            <a:r>
              <a:rPr lang="es-CR" dirty="0" smtClean="0"/>
              <a:t>Una </a:t>
            </a:r>
            <a:r>
              <a:rPr lang="es-CR" dirty="0"/>
              <a:t>definición más exacta del término </a:t>
            </a:r>
            <a:r>
              <a:rPr lang="es-CR" i="1" dirty="0" err="1"/>
              <a:t>medoid</a:t>
            </a:r>
            <a:r>
              <a:rPr lang="es-CR" dirty="0"/>
              <a:t> es: elemento dentro de un </a:t>
            </a:r>
            <a:r>
              <a:rPr lang="es-CR" i="1" dirty="0" err="1"/>
              <a:t>cluster</a:t>
            </a:r>
            <a:r>
              <a:rPr lang="es-CR" dirty="0"/>
              <a:t> cuya distancia (diferencia) promedio entre él y todos los demás elementos del mismo </a:t>
            </a:r>
            <a:r>
              <a:rPr lang="es-CR" i="1" dirty="0" err="1"/>
              <a:t>cluster</a:t>
            </a:r>
            <a:r>
              <a:rPr lang="es-CR" dirty="0"/>
              <a:t> es lo menor posible. Se corresponde con el elemento más central del </a:t>
            </a:r>
            <a:r>
              <a:rPr lang="es-CR" i="1" dirty="0" err="1"/>
              <a:t>cluster</a:t>
            </a:r>
            <a:r>
              <a:rPr lang="es-CR" dirty="0"/>
              <a:t> y por lo tanto puede considerarse como el más representativo. El hecho de utilizar </a:t>
            </a:r>
            <a:r>
              <a:rPr lang="es-CR" i="1" dirty="0" err="1"/>
              <a:t>medoids</a:t>
            </a:r>
            <a:r>
              <a:rPr lang="es-CR" dirty="0"/>
              <a:t> en lugar de </a:t>
            </a:r>
            <a:r>
              <a:rPr lang="es-CR" dirty="0" err="1"/>
              <a:t>centroides</a:t>
            </a:r>
            <a:r>
              <a:rPr lang="es-CR" dirty="0"/>
              <a:t> hace de </a:t>
            </a:r>
            <a:r>
              <a:rPr lang="es-CR" i="1" dirty="0"/>
              <a:t>K-</a:t>
            </a:r>
            <a:r>
              <a:rPr lang="es-CR" i="1" dirty="0" err="1"/>
              <a:t>medoids</a:t>
            </a:r>
            <a:r>
              <a:rPr lang="es-CR" dirty="0"/>
              <a:t> un método más robusto que </a:t>
            </a:r>
            <a:r>
              <a:rPr lang="es-CR" i="1" dirty="0"/>
              <a:t>K-</a:t>
            </a:r>
            <a:r>
              <a:rPr lang="es-CR" i="1" dirty="0" err="1"/>
              <a:t>means</a:t>
            </a:r>
            <a:r>
              <a:rPr lang="es-CR" dirty="0"/>
              <a:t>, viéndose menos afectado por </a:t>
            </a:r>
            <a:r>
              <a:rPr lang="es-CR" i="1" dirty="0" err="1"/>
              <a:t>outliers</a:t>
            </a:r>
            <a:r>
              <a:rPr lang="es-CR" dirty="0"/>
              <a:t> o ruido. A modo de idea intuitiva puede considerarse como la analogía entre media y mediana</a:t>
            </a:r>
            <a:r>
              <a:rPr lang="es-CR" dirty="0" smtClean="0"/>
              <a:t>.</a:t>
            </a:r>
          </a:p>
          <a:p>
            <a:pPr marL="0" indent="0" algn="just">
              <a:buNone/>
            </a:pPr>
            <a:endParaRPr lang="es-CR" dirty="0"/>
          </a:p>
          <a:p>
            <a:pPr marL="0" indent="0" algn="just">
              <a:buNone/>
            </a:pPr>
            <a:r>
              <a:rPr lang="es-CR" dirty="0" smtClean="0"/>
              <a:t>El </a:t>
            </a:r>
            <a:r>
              <a:rPr lang="es-CR" dirty="0"/>
              <a:t>algoritmo más empleado para aplicar </a:t>
            </a:r>
            <a:r>
              <a:rPr lang="es-CR" i="1" dirty="0"/>
              <a:t>K-</a:t>
            </a:r>
            <a:r>
              <a:rPr lang="es-CR" i="1" dirty="0" err="1"/>
              <a:t>medoids</a:t>
            </a:r>
            <a:r>
              <a:rPr lang="es-CR" dirty="0"/>
              <a:t> se conoce como </a:t>
            </a:r>
            <a:r>
              <a:rPr lang="es-CR" i="1" dirty="0"/>
              <a:t>PAM</a:t>
            </a:r>
            <a:r>
              <a:rPr lang="es-CR" dirty="0"/>
              <a:t> (</a:t>
            </a:r>
            <a:r>
              <a:rPr lang="es-CR" i="1" dirty="0" err="1"/>
              <a:t>Partitioning</a:t>
            </a:r>
            <a:r>
              <a:rPr lang="es-CR" i="1" dirty="0"/>
              <a:t> </a:t>
            </a:r>
            <a:r>
              <a:rPr lang="es-CR" i="1" dirty="0" err="1"/>
              <a:t>Around</a:t>
            </a:r>
            <a:r>
              <a:rPr lang="es-CR" i="1" dirty="0"/>
              <a:t> </a:t>
            </a:r>
            <a:r>
              <a:rPr lang="es-CR" i="1" dirty="0" err="1"/>
              <a:t>Medoids</a:t>
            </a:r>
            <a:r>
              <a:rPr lang="es-CR" dirty="0" smtClean="0"/>
              <a:t>)</a:t>
            </a:r>
            <a:endParaRPr lang="es-CR" dirty="0"/>
          </a:p>
        </p:txBody>
      </p:sp>
      <p:sp>
        <p:nvSpPr>
          <p:cNvPr id="4" name="1 Título"/>
          <p:cNvSpPr>
            <a:spLocks noGrp="1"/>
          </p:cNvSpPr>
          <p:nvPr>
            <p:ph type="title"/>
          </p:nvPr>
        </p:nvSpPr>
        <p:spPr>
          <a:xfrm>
            <a:off x="467544" y="44624"/>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3971639390"/>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566" y="1124744"/>
            <a:ext cx="8876914" cy="5733256"/>
          </a:xfrm>
        </p:spPr>
        <p:txBody>
          <a:bodyPr>
            <a:normAutofit fontScale="92500" lnSpcReduction="20000"/>
          </a:bodyPr>
          <a:lstStyle/>
          <a:p>
            <a:pPr marL="0" indent="0">
              <a:buNone/>
            </a:pPr>
            <a:r>
              <a:rPr lang="es-CR" sz="2400" b="1" u="sng" dirty="0"/>
              <a:t>Método </a:t>
            </a:r>
            <a:r>
              <a:rPr lang="es-CR" sz="2400" b="1" u="sng" dirty="0" smtClean="0"/>
              <a:t>:  CLARA</a:t>
            </a:r>
            <a:endParaRPr lang="es-CR" sz="2400" b="1" u="sng" dirty="0"/>
          </a:p>
          <a:p>
            <a:pPr marL="0" indent="0" algn="just">
              <a:buNone/>
            </a:pPr>
            <a:r>
              <a:rPr lang="es-CR" sz="2400" dirty="0"/>
              <a:t>Una de las limitaciones del método </a:t>
            </a:r>
            <a:r>
              <a:rPr lang="es-CR" sz="2400" i="1" dirty="0"/>
              <a:t>K-</a:t>
            </a:r>
            <a:r>
              <a:rPr lang="es-CR" sz="2400" i="1" dirty="0" err="1"/>
              <a:t>medoids</a:t>
            </a:r>
            <a:r>
              <a:rPr lang="es-CR" sz="2400" i="1" dirty="0"/>
              <a:t>-</a:t>
            </a:r>
            <a:r>
              <a:rPr lang="es-CR" sz="2400" i="1" dirty="0" err="1"/>
              <a:t>clustering</a:t>
            </a:r>
            <a:r>
              <a:rPr lang="es-CR" sz="2400" dirty="0"/>
              <a:t> es que su algoritmo requiere mucha memoria RAM, lo que impide que se pueda aplicar cuando el set de datos contiene varios miles de observaciones. </a:t>
            </a:r>
            <a:r>
              <a:rPr lang="es-CR" sz="2400" i="1" dirty="0"/>
              <a:t>CLARA</a:t>
            </a:r>
            <a:r>
              <a:rPr lang="es-CR" sz="2400" dirty="0"/>
              <a:t> (</a:t>
            </a:r>
            <a:r>
              <a:rPr lang="es-CR" sz="2400" i="1" dirty="0" err="1"/>
              <a:t>Clustering</a:t>
            </a:r>
            <a:r>
              <a:rPr lang="es-CR" sz="2400" i="1" dirty="0"/>
              <a:t> </a:t>
            </a:r>
            <a:r>
              <a:rPr lang="es-CR" sz="2400" i="1" dirty="0" err="1"/>
              <a:t>Large</a:t>
            </a:r>
            <a:r>
              <a:rPr lang="es-CR" sz="2400" i="1" dirty="0"/>
              <a:t> </a:t>
            </a:r>
            <a:r>
              <a:rPr lang="es-CR" sz="2400" i="1" dirty="0" err="1"/>
              <a:t>Applications</a:t>
            </a:r>
            <a:r>
              <a:rPr lang="es-CR" sz="2400" dirty="0"/>
              <a:t>) es un método que combina la idea de </a:t>
            </a:r>
            <a:r>
              <a:rPr lang="es-CR" sz="2400" i="1" dirty="0"/>
              <a:t>K-</a:t>
            </a:r>
            <a:r>
              <a:rPr lang="es-CR" sz="2400" i="1" dirty="0" err="1"/>
              <a:t>medoids</a:t>
            </a:r>
            <a:r>
              <a:rPr lang="es-CR" sz="2400" dirty="0"/>
              <a:t> con el </a:t>
            </a:r>
            <a:r>
              <a:rPr lang="es-CR" sz="2400" i="1" dirty="0" err="1"/>
              <a:t>resampling</a:t>
            </a:r>
            <a:r>
              <a:rPr lang="es-CR" sz="2400" dirty="0"/>
              <a:t> para que pueda aplicarse a grandes volúmenes de datos</a:t>
            </a:r>
            <a:r>
              <a:rPr lang="es-CR" sz="2400" dirty="0" smtClean="0"/>
              <a:t>.</a:t>
            </a:r>
          </a:p>
          <a:p>
            <a:pPr marL="0" indent="0" algn="just">
              <a:buNone/>
            </a:pPr>
            <a:endParaRPr lang="es-CR" sz="2400" dirty="0"/>
          </a:p>
          <a:p>
            <a:pPr marL="0" indent="0" algn="just">
              <a:buNone/>
            </a:pPr>
            <a:r>
              <a:rPr lang="es-CR" sz="2400" dirty="0" smtClean="0"/>
              <a:t>En </a:t>
            </a:r>
            <a:r>
              <a:rPr lang="es-CR" sz="2400" dirty="0"/>
              <a:t>lugar de intentar encontrar los </a:t>
            </a:r>
            <a:r>
              <a:rPr lang="es-CR" sz="2400" i="1" dirty="0" err="1"/>
              <a:t>medoids</a:t>
            </a:r>
            <a:r>
              <a:rPr lang="es-CR" sz="2400" dirty="0"/>
              <a:t> empleando todos los datos a la vez, </a:t>
            </a:r>
            <a:r>
              <a:rPr lang="es-CR" sz="2400" i="1" dirty="0"/>
              <a:t>CLARA</a:t>
            </a:r>
            <a:r>
              <a:rPr lang="es-CR" sz="2400" dirty="0"/>
              <a:t> selecciona una muestra aleatoria de un tamaño determinado y le aplica el algoritmo de </a:t>
            </a:r>
            <a:r>
              <a:rPr lang="es-CR" sz="2400" i="1" dirty="0"/>
              <a:t>PAM</a:t>
            </a:r>
            <a:r>
              <a:rPr lang="es-CR" sz="2400" dirty="0"/>
              <a:t> (</a:t>
            </a:r>
            <a:r>
              <a:rPr lang="es-CR" sz="2400" i="1" dirty="0"/>
              <a:t>K-</a:t>
            </a:r>
            <a:r>
              <a:rPr lang="es-CR" sz="2400" i="1" dirty="0" err="1"/>
              <a:t>medoids</a:t>
            </a:r>
            <a:r>
              <a:rPr lang="es-CR" sz="2400" dirty="0"/>
              <a:t>) para encontrar los </a:t>
            </a:r>
            <a:r>
              <a:rPr lang="es-CR" sz="2400" i="1" dirty="0" err="1"/>
              <a:t>clusters</a:t>
            </a:r>
            <a:r>
              <a:rPr lang="es-CR" sz="2400" dirty="0"/>
              <a:t> óptimos acorde a esa muestra. Utilizando esos </a:t>
            </a:r>
            <a:r>
              <a:rPr lang="es-CR" sz="2400" i="1" dirty="0" err="1"/>
              <a:t>medoids</a:t>
            </a:r>
            <a:r>
              <a:rPr lang="es-CR" sz="2400" dirty="0"/>
              <a:t> se agrupan las observaciones de todo el set de datos. La calidad de los </a:t>
            </a:r>
            <a:r>
              <a:rPr lang="es-CR" sz="2400" i="1" dirty="0" err="1"/>
              <a:t>medoids</a:t>
            </a:r>
            <a:r>
              <a:rPr lang="es-CR" sz="2400" dirty="0"/>
              <a:t> resultantes se cuantifica con la suma total de las distancias entre cada observación del set de datos y su correspondiente </a:t>
            </a:r>
            <a:r>
              <a:rPr lang="es-CR" sz="2400" i="1" dirty="0" err="1"/>
              <a:t>medoid</a:t>
            </a:r>
            <a:r>
              <a:rPr lang="es-CR" sz="2400" dirty="0"/>
              <a:t>(suma total de distancias </a:t>
            </a:r>
            <a:r>
              <a:rPr lang="es-CR" sz="2400" i="1" dirty="0" err="1"/>
              <a:t>intra-clusters</a:t>
            </a:r>
            <a:r>
              <a:rPr lang="es-CR" sz="2400" dirty="0"/>
              <a:t>). </a:t>
            </a:r>
            <a:r>
              <a:rPr lang="es-CR" sz="2400" i="1" dirty="0"/>
              <a:t>CLARA</a:t>
            </a:r>
            <a:r>
              <a:rPr lang="es-CR" sz="2400" dirty="0"/>
              <a:t> repite este proceso un número predeterminado de veces con el objetivo de reducir el </a:t>
            </a:r>
            <a:r>
              <a:rPr lang="es-CR" sz="2400" i="1" dirty="0" err="1"/>
              <a:t>bias</a:t>
            </a:r>
            <a:r>
              <a:rPr lang="es-CR" sz="2400" dirty="0"/>
              <a:t> de muestreo. Por último, se seleccionan como </a:t>
            </a:r>
            <a:r>
              <a:rPr lang="es-CR" sz="2400" i="1" dirty="0" err="1"/>
              <a:t>clusters</a:t>
            </a:r>
            <a:r>
              <a:rPr lang="es-CR" sz="2400" dirty="0" err="1"/>
              <a:t>finales</a:t>
            </a:r>
            <a:r>
              <a:rPr lang="es-CR" sz="2400" dirty="0"/>
              <a:t> los obtenidos con aquellos </a:t>
            </a:r>
            <a:r>
              <a:rPr lang="es-CR" sz="2400" i="1" dirty="0" err="1"/>
              <a:t>medoids</a:t>
            </a:r>
            <a:r>
              <a:rPr lang="es-CR" sz="2400" dirty="0"/>
              <a:t> que han conseguido menor suma total de distancias. A continuación, se describen los pasos del algoritmo </a:t>
            </a:r>
            <a:r>
              <a:rPr lang="es-CR" sz="2400" i="1" dirty="0"/>
              <a:t>CLARA</a:t>
            </a:r>
            <a:r>
              <a:rPr lang="es-CR" sz="2400" dirty="0"/>
              <a:t>. </a:t>
            </a:r>
          </a:p>
        </p:txBody>
      </p:sp>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4138043480"/>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
        <p:nvSpPr>
          <p:cNvPr id="5" name="2 Marcador de contenido"/>
          <p:cNvSpPr>
            <a:spLocks noGrp="1"/>
          </p:cNvSpPr>
          <p:nvPr>
            <p:ph idx="1"/>
          </p:nvPr>
        </p:nvSpPr>
        <p:spPr>
          <a:xfrm>
            <a:off x="15566" y="1124744"/>
            <a:ext cx="8876914" cy="5733256"/>
          </a:xfrm>
        </p:spPr>
        <p:txBody>
          <a:bodyPr>
            <a:normAutofit/>
          </a:bodyPr>
          <a:lstStyle/>
          <a:p>
            <a:pPr marL="0" indent="0">
              <a:buNone/>
            </a:pPr>
            <a:r>
              <a:rPr lang="es-CR" sz="2400" b="1" u="sng" dirty="0"/>
              <a:t>Método </a:t>
            </a:r>
            <a:r>
              <a:rPr lang="es-CR" sz="2400" b="1" u="sng" dirty="0" smtClean="0"/>
              <a:t>:  </a:t>
            </a:r>
            <a:r>
              <a:rPr lang="es-CR" sz="2400" b="1" u="sng" dirty="0" err="1" smtClean="0"/>
              <a:t>Hierarchical</a:t>
            </a:r>
            <a:r>
              <a:rPr lang="es-CR" sz="2400" b="1" u="sng" dirty="0" smtClean="0"/>
              <a:t> K-</a:t>
            </a:r>
            <a:r>
              <a:rPr lang="es-CR" sz="2400" b="1" u="sng" dirty="0" err="1" smtClean="0"/>
              <a:t>means</a:t>
            </a:r>
            <a:r>
              <a:rPr lang="es-CR" sz="2400" b="1" u="sng" dirty="0" smtClean="0"/>
              <a:t> </a:t>
            </a:r>
            <a:r>
              <a:rPr lang="es-CR" sz="2400" b="1" u="sng" dirty="0" err="1" smtClean="0"/>
              <a:t>clustering</a:t>
            </a:r>
            <a:r>
              <a:rPr lang="es-CR" sz="2400" b="1" u="sng" dirty="0" smtClean="0"/>
              <a:t> </a:t>
            </a:r>
          </a:p>
          <a:p>
            <a:pPr marL="0" indent="0">
              <a:buNone/>
            </a:pPr>
            <a:r>
              <a:rPr lang="es-CR" sz="2000" i="1" dirty="0" smtClean="0"/>
              <a:t>K-</a:t>
            </a:r>
            <a:r>
              <a:rPr lang="es-CR" sz="2000" i="1" dirty="0" err="1" smtClean="0"/>
              <a:t>means</a:t>
            </a:r>
            <a:r>
              <a:rPr lang="es-CR" sz="2000" dirty="0"/>
              <a:t> es uno de los métodos de </a:t>
            </a:r>
            <a:r>
              <a:rPr lang="es-CR" sz="2000" i="1" dirty="0" err="1"/>
              <a:t>clustering</a:t>
            </a:r>
            <a:r>
              <a:rPr lang="es-CR" sz="2000" dirty="0"/>
              <a:t> más utilizados y cuyos resultados son satisfactorios en muchos escenarios, sin embargo, como se ha explicado en apartados anteriores, sufre las limitaciones de necesitar que se especifique el número de </a:t>
            </a:r>
            <a:r>
              <a:rPr lang="es-CR" sz="2000" i="1" dirty="0" err="1"/>
              <a:t>clusters</a:t>
            </a:r>
            <a:r>
              <a:rPr lang="es-CR" sz="2000" dirty="0"/>
              <a:t> de antemano y de que sus resultados puedan variar en función de la iniciación aleatoria. Una forma de contrarrestar estos dos problemas es combinando el </a:t>
            </a:r>
            <a:r>
              <a:rPr lang="es-CR" sz="2000" i="1" dirty="0"/>
              <a:t>K-</a:t>
            </a:r>
            <a:r>
              <a:rPr lang="es-CR" sz="2000" i="1" dirty="0" err="1"/>
              <a:t>means</a:t>
            </a:r>
            <a:r>
              <a:rPr lang="es-CR" sz="2000" dirty="0"/>
              <a:t> con el </a:t>
            </a:r>
            <a:r>
              <a:rPr lang="es-CR" sz="2000" i="1" dirty="0" err="1"/>
              <a:t>hierarchical</a:t>
            </a:r>
            <a:r>
              <a:rPr lang="es-CR" sz="2000" i="1" dirty="0"/>
              <a:t> </a:t>
            </a:r>
            <a:r>
              <a:rPr lang="es-CR" sz="2000" i="1" dirty="0" err="1"/>
              <a:t>clustering</a:t>
            </a:r>
            <a:r>
              <a:rPr lang="es-CR" sz="2000" dirty="0"/>
              <a:t>. Los pasos a seguir son los siguientes</a:t>
            </a:r>
            <a:r>
              <a:rPr lang="es-CR" sz="2000" dirty="0" smtClean="0"/>
              <a:t>:</a:t>
            </a:r>
          </a:p>
          <a:p>
            <a:pPr marL="457200" indent="-457200">
              <a:buFont typeface="+mj-lt"/>
              <a:buAutoNum type="arabicPeriod"/>
            </a:pPr>
            <a:r>
              <a:rPr lang="es-CR" sz="2000" dirty="0"/>
              <a:t>Aplicar </a:t>
            </a:r>
            <a:r>
              <a:rPr lang="es-CR" sz="2000" i="1" dirty="0" err="1"/>
              <a:t>hierarchical</a:t>
            </a:r>
            <a:r>
              <a:rPr lang="es-CR" sz="2000" i="1" dirty="0"/>
              <a:t> </a:t>
            </a:r>
            <a:r>
              <a:rPr lang="es-CR" sz="2000" i="1" dirty="0" err="1"/>
              <a:t>clustering</a:t>
            </a:r>
            <a:r>
              <a:rPr lang="es-CR" sz="2000" dirty="0"/>
              <a:t> a los datos y cortar el árbol en </a:t>
            </a:r>
            <a:r>
              <a:rPr lang="es-CR" sz="2000" i="1" dirty="0"/>
              <a:t>k </a:t>
            </a:r>
            <a:r>
              <a:rPr lang="es-CR" sz="2000" i="1" dirty="0" err="1"/>
              <a:t>clusters</a:t>
            </a:r>
            <a:r>
              <a:rPr lang="es-CR" sz="2000" dirty="0"/>
              <a:t>. El número óptimo puede elegirse de forma visual o con cualquiera de los métodos explicados en la sección </a:t>
            </a:r>
            <a:r>
              <a:rPr lang="es-CR" sz="2000" i="1" dirty="0"/>
              <a:t>Número óptimo de </a:t>
            </a:r>
            <a:r>
              <a:rPr lang="es-CR" sz="2000" i="1" dirty="0" err="1"/>
              <a:t>clusters</a:t>
            </a:r>
            <a:r>
              <a:rPr lang="es-CR" sz="2000" dirty="0" smtClean="0"/>
              <a:t>.</a:t>
            </a:r>
          </a:p>
          <a:p>
            <a:pPr marL="457200" indent="-457200">
              <a:buFont typeface="+mj-lt"/>
              <a:buAutoNum type="arabicPeriod"/>
            </a:pPr>
            <a:r>
              <a:rPr lang="es-CR" sz="2000" dirty="0"/>
              <a:t>Calcular el centro (por ejemplo, la media) de cada </a:t>
            </a:r>
            <a:r>
              <a:rPr lang="es-CR" sz="2000" i="1" dirty="0" err="1"/>
              <a:t>cluster</a:t>
            </a:r>
            <a:r>
              <a:rPr lang="es-CR" sz="2000" dirty="0" smtClean="0"/>
              <a:t>.</a:t>
            </a:r>
          </a:p>
          <a:p>
            <a:pPr marL="457200" indent="-457200">
              <a:buFont typeface="+mj-lt"/>
              <a:buAutoNum type="arabicPeriod"/>
            </a:pPr>
            <a:r>
              <a:rPr lang="es-CR" sz="2000" dirty="0"/>
              <a:t>Aplicar </a:t>
            </a:r>
            <a:r>
              <a:rPr lang="es-CR" sz="2000" i="1" dirty="0"/>
              <a:t>k-</a:t>
            </a:r>
            <a:r>
              <a:rPr lang="es-CR" sz="2000" i="1" dirty="0" err="1"/>
              <a:t>means</a:t>
            </a:r>
            <a:r>
              <a:rPr lang="es-CR" sz="2000" i="1" dirty="0"/>
              <a:t> </a:t>
            </a:r>
            <a:r>
              <a:rPr lang="es-CR" sz="2000" i="1" dirty="0" err="1"/>
              <a:t>clustering</a:t>
            </a:r>
            <a:r>
              <a:rPr lang="es-CR" sz="2000" dirty="0"/>
              <a:t> empleando como </a:t>
            </a:r>
            <a:r>
              <a:rPr lang="es-CR" sz="2000" dirty="0" err="1"/>
              <a:t>centroides</a:t>
            </a:r>
            <a:r>
              <a:rPr lang="es-CR" sz="2000" dirty="0"/>
              <a:t> iniciales los centros calculados en el </a:t>
            </a:r>
            <a:r>
              <a:rPr lang="es-CR" sz="2000" dirty="0" smtClean="0"/>
              <a:t>paso</a:t>
            </a:r>
          </a:p>
          <a:p>
            <a:pPr marL="0" indent="0">
              <a:buNone/>
            </a:pPr>
            <a:r>
              <a:rPr lang="es-CR" sz="2000" dirty="0" smtClean="0"/>
              <a:t>El </a:t>
            </a:r>
            <a:r>
              <a:rPr lang="es-CR" sz="2000" dirty="0"/>
              <a:t>algoritmo de </a:t>
            </a:r>
            <a:r>
              <a:rPr lang="es-CR" sz="2000" i="1" dirty="0"/>
              <a:t>K-</a:t>
            </a:r>
            <a:r>
              <a:rPr lang="es-CR" sz="2000" i="1" dirty="0" err="1"/>
              <a:t>means</a:t>
            </a:r>
            <a:r>
              <a:rPr lang="es-CR" sz="2000" dirty="0"/>
              <a:t> tratará de mejorar la agrupación hecha por el </a:t>
            </a:r>
            <a:r>
              <a:rPr lang="es-CR" sz="2000" i="1" dirty="0" err="1"/>
              <a:t>hierarchical</a:t>
            </a:r>
            <a:r>
              <a:rPr lang="es-CR" sz="2000" i="1" dirty="0"/>
              <a:t> </a:t>
            </a:r>
            <a:r>
              <a:rPr lang="es-CR" sz="2000" i="1" dirty="0" err="1"/>
              <a:t>clustering</a:t>
            </a:r>
            <a:r>
              <a:rPr lang="es-CR" sz="2000" dirty="0"/>
              <a:t> en el paso 1, de ahí que las agrupaciones finales puedan variar respecto a las iniciales</a:t>
            </a:r>
            <a:r>
              <a:rPr lang="es-CR" sz="2000" dirty="0" smtClean="0"/>
              <a:t>.</a:t>
            </a:r>
            <a:endParaRPr lang="es-CR" sz="2000" b="1" u="sng" dirty="0"/>
          </a:p>
        </p:txBody>
      </p:sp>
    </p:spTree>
    <p:extLst>
      <p:ext uri="{BB962C8B-B14F-4D97-AF65-F5344CB8AC3E}">
        <p14:creationId xmlns:p14="http://schemas.microsoft.com/office/powerpoint/2010/main" val="2952716116"/>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
        <p:nvSpPr>
          <p:cNvPr id="5" name="2 Marcador de contenido"/>
          <p:cNvSpPr>
            <a:spLocks noGrp="1"/>
          </p:cNvSpPr>
          <p:nvPr>
            <p:ph idx="1"/>
          </p:nvPr>
        </p:nvSpPr>
        <p:spPr>
          <a:xfrm>
            <a:off x="15566" y="1124744"/>
            <a:ext cx="8876914" cy="5733256"/>
          </a:xfrm>
        </p:spPr>
        <p:txBody>
          <a:bodyPr>
            <a:normAutofit fontScale="92500" lnSpcReduction="10000"/>
          </a:bodyPr>
          <a:lstStyle/>
          <a:p>
            <a:pPr marL="0" indent="0">
              <a:buNone/>
            </a:pPr>
            <a:r>
              <a:rPr lang="es-CR" sz="2400" b="1" u="sng" dirty="0" smtClean="0"/>
              <a:t>Método:  </a:t>
            </a:r>
            <a:r>
              <a:rPr lang="es-CR" sz="2400" b="1" u="sng" dirty="0" err="1" smtClean="0"/>
              <a:t>Fuzzy</a:t>
            </a:r>
            <a:r>
              <a:rPr lang="es-CR" sz="2400" b="1" u="sng" dirty="0" smtClean="0"/>
              <a:t> </a:t>
            </a:r>
            <a:r>
              <a:rPr lang="es-CR" sz="2400" b="1" u="sng" dirty="0" err="1" smtClean="0"/>
              <a:t>clustering</a:t>
            </a:r>
            <a:r>
              <a:rPr lang="es-CR" sz="2400" b="1" u="sng" dirty="0" smtClean="0"/>
              <a:t> </a:t>
            </a:r>
          </a:p>
          <a:p>
            <a:pPr marL="0" indent="0">
              <a:buNone/>
            </a:pPr>
            <a:endParaRPr lang="es-CR" sz="2400" b="1" u="sng" dirty="0"/>
          </a:p>
          <a:p>
            <a:pPr marL="0" indent="0" algn="just">
              <a:buNone/>
            </a:pPr>
            <a:r>
              <a:rPr lang="es-CR" sz="2400" dirty="0" smtClean="0"/>
              <a:t>Los </a:t>
            </a:r>
            <a:r>
              <a:rPr lang="es-CR" sz="2400" dirty="0"/>
              <a:t>métodos de </a:t>
            </a:r>
            <a:r>
              <a:rPr lang="es-CR" sz="2400" i="1" dirty="0" err="1"/>
              <a:t>clustering</a:t>
            </a:r>
            <a:r>
              <a:rPr lang="es-CR" sz="2400" dirty="0"/>
              <a:t> descritos hasta ahora (</a:t>
            </a:r>
            <a:r>
              <a:rPr lang="es-CR" sz="2400" i="1" dirty="0"/>
              <a:t>K-</a:t>
            </a:r>
            <a:r>
              <a:rPr lang="es-CR" sz="2400" i="1" dirty="0" err="1"/>
              <a:t>means</a:t>
            </a:r>
            <a:r>
              <a:rPr lang="es-CR" sz="2400" i="1" dirty="0"/>
              <a:t>, </a:t>
            </a:r>
            <a:r>
              <a:rPr lang="es-CR" sz="2400" i="1" dirty="0" err="1"/>
              <a:t>hierarchical</a:t>
            </a:r>
            <a:r>
              <a:rPr lang="es-CR" sz="2400" i="1" dirty="0"/>
              <a:t>, K-</a:t>
            </a:r>
            <a:r>
              <a:rPr lang="es-CR" sz="2400" i="1" dirty="0" err="1"/>
              <a:t>medoids</a:t>
            </a:r>
            <a:r>
              <a:rPr lang="es-CR" sz="2400" i="1" dirty="0"/>
              <a:t>, CLARA…</a:t>
            </a:r>
            <a:r>
              <a:rPr lang="es-CR" sz="2400" dirty="0"/>
              <a:t>) asignan cada observación únicamente a un </a:t>
            </a:r>
            <a:r>
              <a:rPr lang="es-CR" sz="2400" i="1" dirty="0" err="1"/>
              <a:t>cluster</a:t>
            </a:r>
            <a:r>
              <a:rPr lang="es-CR" sz="2400" dirty="0"/>
              <a:t>, de ahí que también se conozcan como </a:t>
            </a:r>
            <a:r>
              <a:rPr lang="es-CR" sz="2400" i="1" dirty="0" err="1"/>
              <a:t>hard</a:t>
            </a:r>
            <a:r>
              <a:rPr lang="es-CR" sz="2400" i="1" dirty="0"/>
              <a:t> </a:t>
            </a:r>
            <a:r>
              <a:rPr lang="es-CR" sz="2400" i="1" dirty="0" err="1"/>
              <a:t>clustering</a:t>
            </a:r>
            <a:r>
              <a:rPr lang="es-CR" sz="2400" dirty="0"/>
              <a:t>. Los métodos de </a:t>
            </a:r>
            <a:r>
              <a:rPr lang="es-CR" sz="2400" i="1" dirty="0" err="1"/>
              <a:t>fuzzy</a:t>
            </a:r>
            <a:r>
              <a:rPr lang="es-CR" sz="2400" i="1" dirty="0"/>
              <a:t> </a:t>
            </a:r>
            <a:r>
              <a:rPr lang="es-CR" sz="2400" i="1" dirty="0" err="1"/>
              <a:t>clustering</a:t>
            </a:r>
            <a:r>
              <a:rPr lang="es-CR" sz="2400" i="1" dirty="0"/>
              <a:t> o </a:t>
            </a:r>
            <a:r>
              <a:rPr lang="es-CR" sz="2400" i="1" dirty="0" err="1"/>
              <a:t>soft</a:t>
            </a:r>
            <a:r>
              <a:rPr lang="es-CR" sz="2400" i="1" dirty="0"/>
              <a:t> </a:t>
            </a:r>
            <a:r>
              <a:rPr lang="es-CR" sz="2400" i="1" dirty="0" err="1"/>
              <a:t>clustering</a:t>
            </a:r>
            <a:r>
              <a:rPr lang="es-CR" sz="2400" dirty="0"/>
              <a:t> se caracterizan porque, cada observación, puede pertenecer potencialmente a varios </a:t>
            </a:r>
            <a:r>
              <a:rPr lang="es-CR" sz="2400" i="1" dirty="0" err="1"/>
              <a:t>clusters</a:t>
            </a:r>
            <a:r>
              <a:rPr lang="es-CR" sz="2400" dirty="0"/>
              <a:t>, en concreto, cada observación tiene asignado un grado de pertenencia a cada uno de los </a:t>
            </a:r>
            <a:r>
              <a:rPr lang="es-CR" sz="2400" i="1" dirty="0" err="1"/>
              <a:t>cluster</a:t>
            </a:r>
            <a:r>
              <a:rPr lang="es-CR" sz="2400" dirty="0" smtClean="0"/>
              <a:t>.</a:t>
            </a:r>
          </a:p>
          <a:p>
            <a:pPr marL="0" indent="0" algn="just">
              <a:buNone/>
            </a:pPr>
            <a:endParaRPr lang="es-CR" sz="2400" dirty="0"/>
          </a:p>
          <a:p>
            <a:pPr marL="0" indent="0" algn="just">
              <a:buNone/>
            </a:pPr>
            <a:r>
              <a:rPr lang="es-CR" sz="2400" i="1" dirty="0" err="1" smtClean="0"/>
              <a:t>Fuzzy</a:t>
            </a:r>
            <a:r>
              <a:rPr lang="es-CR" sz="2400" i="1" dirty="0" smtClean="0"/>
              <a:t> </a:t>
            </a:r>
            <a:r>
              <a:rPr lang="es-CR" sz="2400" i="1" dirty="0"/>
              <a:t>c-</a:t>
            </a:r>
            <a:r>
              <a:rPr lang="es-CR" sz="2400" i="1" dirty="0" err="1"/>
              <a:t>means</a:t>
            </a:r>
            <a:r>
              <a:rPr lang="es-CR" sz="2400" i="1" dirty="0"/>
              <a:t> (FCM)</a:t>
            </a:r>
            <a:r>
              <a:rPr lang="es-CR" sz="2400" dirty="0"/>
              <a:t> es uno de los algoritmos más empleado para generar </a:t>
            </a:r>
            <a:r>
              <a:rPr lang="es-CR" sz="2400" i="1" dirty="0" err="1"/>
              <a:t>fuzzy</a:t>
            </a:r>
            <a:r>
              <a:rPr lang="es-CR" sz="2400" i="1" dirty="0"/>
              <a:t> </a:t>
            </a:r>
            <a:r>
              <a:rPr lang="es-CR" sz="2400" i="1" dirty="0" err="1"/>
              <a:t>clustering</a:t>
            </a:r>
            <a:r>
              <a:rPr lang="es-CR" sz="2400" dirty="0"/>
              <a:t>. Se asemeja en gran medida al algoritmo de </a:t>
            </a:r>
            <a:r>
              <a:rPr lang="es-CR" sz="2400" i="1" dirty="0"/>
              <a:t>k-</a:t>
            </a:r>
            <a:r>
              <a:rPr lang="es-CR" sz="2400" i="1" dirty="0" err="1"/>
              <a:t>means</a:t>
            </a:r>
            <a:r>
              <a:rPr lang="es-CR" sz="2400" dirty="0"/>
              <a:t> pero con dos diferencias:</a:t>
            </a:r>
          </a:p>
          <a:p>
            <a:pPr algn="just"/>
            <a:r>
              <a:rPr lang="es-CR" sz="2400" dirty="0"/>
              <a:t>El cálculo de los </a:t>
            </a:r>
            <a:r>
              <a:rPr lang="es-CR" sz="2400" dirty="0" err="1"/>
              <a:t>centroides</a:t>
            </a:r>
            <a:r>
              <a:rPr lang="es-CR" sz="2400" dirty="0"/>
              <a:t> de los </a:t>
            </a:r>
            <a:r>
              <a:rPr lang="es-CR" sz="2400" i="1" dirty="0" err="1"/>
              <a:t>clusters</a:t>
            </a:r>
            <a:r>
              <a:rPr lang="es-CR" sz="2400" dirty="0"/>
              <a:t>. La definición de </a:t>
            </a:r>
            <a:r>
              <a:rPr lang="es-CR" sz="2400" dirty="0" err="1"/>
              <a:t>centroide</a:t>
            </a:r>
            <a:r>
              <a:rPr lang="es-CR" sz="2400" dirty="0"/>
              <a:t> empleada por </a:t>
            </a:r>
            <a:r>
              <a:rPr lang="es-CR" sz="2400" i="1" dirty="0"/>
              <a:t>c-</a:t>
            </a:r>
            <a:r>
              <a:rPr lang="es-CR" sz="2400" i="1" dirty="0" err="1"/>
              <a:t>means</a:t>
            </a:r>
            <a:r>
              <a:rPr lang="es-CR" sz="2400" dirty="0" err="1"/>
              <a:t>es</a:t>
            </a:r>
            <a:r>
              <a:rPr lang="es-CR" sz="2400" dirty="0"/>
              <a:t>: la media de todas las observaciones del set de datos ponderada por la probabilidad de pertenecer a al </a:t>
            </a:r>
            <a:r>
              <a:rPr lang="es-CR" sz="2400" i="1" dirty="0" err="1"/>
              <a:t>cluster</a:t>
            </a:r>
            <a:r>
              <a:rPr lang="es-CR" sz="2400" dirty="0"/>
              <a:t>.</a:t>
            </a:r>
          </a:p>
          <a:p>
            <a:pPr algn="just"/>
            <a:r>
              <a:rPr lang="es-CR" sz="2400" dirty="0"/>
              <a:t>Devuelve para cada observación la probabilidad de pertenecer a cada </a:t>
            </a:r>
            <a:r>
              <a:rPr lang="es-CR" sz="2400" i="1" dirty="0" err="1"/>
              <a:t>cluster</a:t>
            </a:r>
            <a:r>
              <a:rPr lang="es-CR" sz="2400" dirty="0" smtClean="0"/>
              <a:t>.</a:t>
            </a:r>
            <a:endParaRPr lang="es-CR" sz="2400" dirty="0"/>
          </a:p>
        </p:txBody>
      </p:sp>
    </p:spTree>
    <p:extLst>
      <p:ext uri="{BB962C8B-B14F-4D97-AF65-F5344CB8AC3E}">
        <p14:creationId xmlns:p14="http://schemas.microsoft.com/office/powerpoint/2010/main" val="1592865765"/>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
        <p:nvSpPr>
          <p:cNvPr id="5" name="2 Marcador de contenido"/>
          <p:cNvSpPr>
            <a:spLocks noGrp="1"/>
          </p:cNvSpPr>
          <p:nvPr>
            <p:ph idx="1"/>
          </p:nvPr>
        </p:nvSpPr>
        <p:spPr>
          <a:xfrm>
            <a:off x="15566" y="1124744"/>
            <a:ext cx="9020930" cy="5733256"/>
          </a:xfrm>
        </p:spPr>
        <p:txBody>
          <a:bodyPr>
            <a:normAutofit fontScale="92500" lnSpcReduction="20000"/>
          </a:bodyPr>
          <a:lstStyle/>
          <a:p>
            <a:pPr marL="0" indent="0">
              <a:buNone/>
            </a:pPr>
            <a:r>
              <a:rPr lang="es-CR" sz="2400" b="1" u="sng" dirty="0" smtClean="0"/>
              <a:t>Método:  </a:t>
            </a:r>
            <a:r>
              <a:rPr lang="es-CR" sz="2400" b="1" u="sng" dirty="0" err="1" smtClean="0"/>
              <a:t>Model</a:t>
            </a:r>
            <a:r>
              <a:rPr lang="es-CR" sz="2400" b="1" u="sng" dirty="0" smtClean="0"/>
              <a:t> </a:t>
            </a:r>
            <a:r>
              <a:rPr lang="es-CR" sz="2400" b="1" u="sng" dirty="0" err="1" smtClean="0"/>
              <a:t>based</a:t>
            </a:r>
            <a:r>
              <a:rPr lang="es-CR" sz="2400" b="1" u="sng" dirty="0" smtClean="0"/>
              <a:t> </a:t>
            </a:r>
            <a:r>
              <a:rPr lang="es-CR" sz="2400" b="1" u="sng" dirty="0" err="1" smtClean="0"/>
              <a:t>clustering</a:t>
            </a:r>
            <a:endParaRPr lang="es-CR" sz="2400" b="1" u="sng" dirty="0" smtClean="0"/>
          </a:p>
          <a:p>
            <a:pPr marL="0" indent="0">
              <a:buNone/>
            </a:pPr>
            <a:endParaRPr lang="es-CR" sz="2400" b="1" u="sng" dirty="0"/>
          </a:p>
          <a:p>
            <a:pPr marL="0" indent="0" algn="just">
              <a:buNone/>
            </a:pPr>
            <a:r>
              <a:rPr lang="es-CR" sz="2400" dirty="0" smtClean="0"/>
              <a:t>El</a:t>
            </a:r>
            <a:r>
              <a:rPr lang="es-CR" sz="2400" dirty="0"/>
              <a:t> </a:t>
            </a:r>
            <a:r>
              <a:rPr lang="es-CR" sz="2400" i="1" dirty="0" err="1"/>
              <a:t>clustering</a:t>
            </a:r>
            <a:r>
              <a:rPr lang="es-CR" sz="2400" dirty="0"/>
              <a:t> basado en modelos considera que las observaciones proceden de una distribución que es a su vez una combinación de dos o más componentes (</a:t>
            </a:r>
            <a:r>
              <a:rPr lang="es-CR" sz="2400" i="1" dirty="0" err="1"/>
              <a:t>clusters</a:t>
            </a:r>
            <a:r>
              <a:rPr lang="es-CR" sz="2400" dirty="0"/>
              <a:t>), cada uno con una distribución propia. En principio, cada </a:t>
            </a:r>
            <a:r>
              <a:rPr lang="es-CR" sz="2400" i="1" dirty="0" err="1"/>
              <a:t>cluster</a:t>
            </a:r>
            <a:r>
              <a:rPr lang="es-CR" sz="2400" dirty="0"/>
              <a:t> puede estar descrito por cualquier función de densidad, pero normalmente se asume que siguen una distribución </a:t>
            </a:r>
            <a:r>
              <a:rPr lang="es-CR" sz="2400" dirty="0" err="1"/>
              <a:t>multivariante</a:t>
            </a:r>
            <a:r>
              <a:rPr lang="es-CR" sz="2400" dirty="0"/>
              <a:t> normal. Para estimar los parámetros que definen la función de distribución de cada </a:t>
            </a:r>
            <a:r>
              <a:rPr lang="es-CR" sz="2400" i="1" dirty="0" err="1"/>
              <a:t>cluster</a:t>
            </a:r>
            <a:r>
              <a:rPr lang="es-CR" sz="2400" dirty="0"/>
              <a:t> (media y matriz de covarianza si se asume que son de tipo normal) se recurre al algoritmo de </a:t>
            </a:r>
            <a:r>
              <a:rPr lang="es-CR" sz="2400" i="1" dirty="0" err="1"/>
              <a:t>Expectation-Maximization</a:t>
            </a:r>
            <a:r>
              <a:rPr lang="es-CR" sz="2400" i="1" dirty="0"/>
              <a:t> (EM)</a:t>
            </a:r>
            <a:r>
              <a:rPr lang="es-CR" sz="2400" dirty="0"/>
              <a:t>. Este resuelve distintos modelos en los que el volumen, forma y orientación de las distribuciones pueden considerarse iguales para todos los </a:t>
            </a:r>
            <a:r>
              <a:rPr lang="es-CR" sz="2400" i="1" dirty="0" err="1"/>
              <a:t>clusters</a:t>
            </a:r>
            <a:r>
              <a:rPr lang="es-CR" sz="2400" dirty="0"/>
              <a:t> o distintas para cada uno. Por ejemplo, un posible modelo es: volumen constante, forma variable, orientación variable.</a:t>
            </a:r>
          </a:p>
          <a:p>
            <a:pPr marL="0" indent="0" algn="just">
              <a:buNone/>
            </a:pPr>
            <a:endParaRPr lang="es-CR" sz="2400" dirty="0"/>
          </a:p>
          <a:p>
            <a:pPr marL="0" indent="0" algn="just">
              <a:buNone/>
            </a:pPr>
            <a:r>
              <a:rPr lang="es-CR" sz="2400" dirty="0" smtClean="0"/>
              <a:t>El </a:t>
            </a:r>
            <a:r>
              <a:rPr lang="es-CR" sz="2400" dirty="0"/>
              <a:t>paquete </a:t>
            </a:r>
            <a:r>
              <a:rPr lang="es-CR" sz="2400" dirty="0" err="1"/>
              <a:t>mclust</a:t>
            </a:r>
            <a:r>
              <a:rPr lang="es-CR" sz="2400" dirty="0"/>
              <a:t> emplea </a:t>
            </a:r>
            <a:r>
              <a:rPr lang="es-CR" sz="2400" i="1" dirty="0" err="1"/>
              <a:t>maximum</a:t>
            </a:r>
            <a:r>
              <a:rPr lang="es-CR" sz="2400" i="1" dirty="0"/>
              <a:t> </a:t>
            </a:r>
            <a:r>
              <a:rPr lang="es-CR" sz="2400" i="1" dirty="0" err="1"/>
              <a:t>likelihood</a:t>
            </a:r>
            <a:r>
              <a:rPr lang="es-CR" sz="2400" dirty="0"/>
              <a:t> para ajustar todos estos modelos con distinto número </a:t>
            </a:r>
            <a:r>
              <a:rPr lang="es-CR" sz="2400" i="1" dirty="0"/>
              <a:t>k</a:t>
            </a:r>
            <a:r>
              <a:rPr lang="es-CR" sz="2400" dirty="0"/>
              <a:t> de </a:t>
            </a:r>
            <a:r>
              <a:rPr lang="es-CR" sz="2400" i="1" dirty="0" err="1"/>
              <a:t>clusters</a:t>
            </a:r>
            <a:r>
              <a:rPr lang="es-CR" sz="2400" dirty="0"/>
              <a:t> y selecciona el mejor en base al </a:t>
            </a:r>
            <a:r>
              <a:rPr lang="es-CR" sz="2400" i="1" dirty="0" err="1"/>
              <a:t>Bayesian</a:t>
            </a:r>
            <a:r>
              <a:rPr lang="es-CR" sz="2400" i="1" dirty="0"/>
              <a:t> </a:t>
            </a:r>
            <a:r>
              <a:rPr lang="es-CR" sz="2400" i="1" dirty="0" err="1"/>
              <a:t>Information</a:t>
            </a:r>
            <a:r>
              <a:rPr lang="es-CR" sz="2400" i="1" dirty="0"/>
              <a:t> </a:t>
            </a:r>
            <a:r>
              <a:rPr lang="es-CR" sz="2400" i="1" dirty="0" err="1"/>
              <a:t>Criterion</a:t>
            </a:r>
            <a:r>
              <a:rPr lang="es-CR" sz="2400" i="1" dirty="0"/>
              <a:t> (BIC)</a:t>
            </a:r>
            <a:r>
              <a:rPr lang="es-CR" sz="2400" dirty="0"/>
              <a:t>. </a:t>
            </a:r>
          </a:p>
        </p:txBody>
      </p:sp>
    </p:spTree>
    <p:extLst>
      <p:ext uri="{BB962C8B-B14F-4D97-AF65-F5344CB8AC3E}">
        <p14:creationId xmlns:p14="http://schemas.microsoft.com/office/powerpoint/2010/main" val="4267647321"/>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0" y="1137360"/>
            <a:ext cx="4524375"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675" y="3789040"/>
            <a:ext cx="4505325"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9068644"/>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72008" y="1052736"/>
            <a:ext cx="9036496" cy="5688632"/>
          </a:xfrm>
        </p:spPr>
        <p:txBody>
          <a:bodyPr/>
          <a:lstStyle/>
          <a:p>
            <a:pPr marL="0" indent="0">
              <a:buNone/>
            </a:pPr>
            <a:r>
              <a:rPr lang="es-CR" sz="2400" b="1" u="sng" dirty="0"/>
              <a:t>Método:  </a:t>
            </a:r>
            <a:r>
              <a:rPr lang="es-CR" sz="2400" b="1" u="sng" dirty="0" err="1"/>
              <a:t>Model</a:t>
            </a:r>
            <a:r>
              <a:rPr lang="es-CR" sz="2400" b="1" u="sng" dirty="0"/>
              <a:t> </a:t>
            </a:r>
            <a:r>
              <a:rPr lang="es-CR" sz="2400" b="1" u="sng" dirty="0" err="1"/>
              <a:t>based</a:t>
            </a:r>
            <a:r>
              <a:rPr lang="es-CR" sz="2400" b="1" u="sng" dirty="0"/>
              <a:t> </a:t>
            </a:r>
            <a:r>
              <a:rPr lang="es-CR" sz="2400" b="1" u="sng" dirty="0" err="1" smtClean="0"/>
              <a:t>clustering</a:t>
            </a:r>
            <a:endParaRPr lang="es-CR" sz="2400" b="1" u="sng" dirty="0" smtClean="0"/>
          </a:p>
          <a:p>
            <a:pPr marL="0" indent="0" algn="just">
              <a:buNone/>
            </a:pPr>
            <a:r>
              <a:rPr lang="es-CR" sz="2200" i="1" dirty="0" err="1" smtClean="0"/>
              <a:t>Density-based</a:t>
            </a:r>
            <a:r>
              <a:rPr lang="es-CR" sz="2200" i="1" dirty="0" smtClean="0"/>
              <a:t> </a:t>
            </a:r>
            <a:r>
              <a:rPr lang="es-CR" sz="2200" i="1" dirty="0" err="1"/>
              <a:t>spatial</a:t>
            </a:r>
            <a:r>
              <a:rPr lang="es-CR" sz="2200" i="1" dirty="0"/>
              <a:t> </a:t>
            </a:r>
            <a:r>
              <a:rPr lang="es-CR" sz="2200" i="1" dirty="0" err="1"/>
              <a:t>clustering</a:t>
            </a:r>
            <a:r>
              <a:rPr lang="es-CR" sz="2200" i="1" dirty="0"/>
              <a:t> of </a:t>
            </a:r>
            <a:r>
              <a:rPr lang="es-CR" sz="2200" i="1" dirty="0" err="1"/>
              <a:t>applications</a:t>
            </a:r>
            <a:r>
              <a:rPr lang="es-CR" sz="2200" i="1" dirty="0"/>
              <a:t> </a:t>
            </a:r>
            <a:r>
              <a:rPr lang="es-CR" sz="2200" i="1" dirty="0" err="1"/>
              <a:t>with</a:t>
            </a:r>
            <a:r>
              <a:rPr lang="es-CR" sz="2200" i="1" dirty="0"/>
              <a:t> </a:t>
            </a:r>
            <a:r>
              <a:rPr lang="es-CR" sz="2200" i="1" dirty="0" err="1"/>
              <a:t>noise</a:t>
            </a:r>
            <a:r>
              <a:rPr lang="es-CR" sz="2200" i="1" dirty="0"/>
              <a:t> (DBSCAN)</a:t>
            </a:r>
            <a:r>
              <a:rPr lang="es-CR" sz="2200" dirty="0"/>
              <a:t> fue presentado en 1996 por Ester et al. como una forma de identificar </a:t>
            </a:r>
            <a:r>
              <a:rPr lang="es-CR" sz="2200" i="1" dirty="0" err="1"/>
              <a:t>clusters</a:t>
            </a:r>
            <a:r>
              <a:rPr lang="es-CR" sz="2200" dirty="0"/>
              <a:t> siguiendo el modo intuitivo en el que lo hace el cerebro humano, identificando regiones con alta densidad de observaciones separadas por regiones de baja densidad.</a:t>
            </a:r>
          </a:p>
          <a:p>
            <a:pPr marL="0" indent="0">
              <a:buNone/>
            </a:pPr>
            <a:endParaRPr lang="es-CR" sz="2200" dirty="0" smtClean="0"/>
          </a:p>
          <a:p>
            <a:pPr marL="0" indent="0">
              <a:buNone/>
            </a:pPr>
            <a:endParaRPr lang="es-CR" sz="2200" dirty="0"/>
          </a:p>
          <a:p>
            <a:pPr marL="0" indent="0">
              <a:buNone/>
            </a:pPr>
            <a:endParaRPr lang="es-CR" sz="2200" dirty="0" smtClean="0"/>
          </a:p>
          <a:p>
            <a:pPr marL="0" indent="0">
              <a:buNone/>
            </a:pPr>
            <a:endParaRPr lang="es-CR" sz="2200" dirty="0"/>
          </a:p>
          <a:p>
            <a:pPr marL="0" indent="0">
              <a:buNone/>
            </a:pPr>
            <a:endParaRPr lang="es-CR" sz="2200" dirty="0"/>
          </a:p>
          <a:p>
            <a:pPr marL="0" indent="0">
              <a:buNone/>
            </a:pPr>
            <a:endParaRPr lang="es-CR" sz="2200" dirty="0"/>
          </a:p>
          <a:p>
            <a:pPr marL="0" indent="0">
              <a:buNone/>
            </a:pPr>
            <a:r>
              <a:rPr lang="es-CR" sz="2200" dirty="0" smtClean="0"/>
              <a:t>El </a:t>
            </a:r>
            <a:r>
              <a:rPr lang="es-CR" sz="2200" dirty="0"/>
              <a:t>cerebro humano identifica fácilmente 5 agrupaciones y algunas observaciones aisladas (ruido). Véanse ahora los </a:t>
            </a:r>
            <a:r>
              <a:rPr lang="es-CR" sz="2200" i="1" dirty="0" err="1"/>
              <a:t>clusters</a:t>
            </a:r>
            <a:r>
              <a:rPr lang="es-CR" sz="2200" dirty="0"/>
              <a:t> que se obtienen si se aplica, por ejemplo, </a:t>
            </a:r>
            <a:r>
              <a:rPr lang="es-CR" sz="2200" i="1" dirty="0"/>
              <a:t>K-</a:t>
            </a:r>
            <a:r>
              <a:rPr lang="es-CR" sz="2200" i="1" dirty="0" err="1"/>
              <a:t>means</a:t>
            </a:r>
            <a:r>
              <a:rPr lang="es-CR" sz="2200" i="1" dirty="0"/>
              <a:t> </a:t>
            </a:r>
            <a:r>
              <a:rPr lang="es-CR" sz="2200" i="1" dirty="0" err="1"/>
              <a:t>clustering</a:t>
            </a:r>
            <a:r>
              <a:rPr lang="es-CR" sz="2200" dirty="0"/>
              <a:t>.</a:t>
            </a:r>
          </a:p>
        </p:txBody>
      </p:sp>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328810"/>
            <a:ext cx="3816424" cy="2244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3564362"/>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908720"/>
            <a:ext cx="7452320" cy="5877272"/>
          </a:xfrm>
        </p:spPr>
        <p:txBody>
          <a:bodyPr>
            <a:noAutofit/>
          </a:bodyPr>
          <a:lstStyle/>
          <a:p>
            <a:pPr marL="0" indent="0" algn="just">
              <a:buNone/>
            </a:pPr>
            <a:r>
              <a:rPr lang="es-CR" sz="2200" dirty="0"/>
              <a:t>El Análisis </a:t>
            </a:r>
            <a:r>
              <a:rPr lang="es-CR" sz="2200" dirty="0" smtClean="0"/>
              <a:t>por Conglomerados (</a:t>
            </a:r>
            <a:r>
              <a:rPr lang="es-CR" sz="2200" dirty="0" err="1" smtClean="0"/>
              <a:t>Cluster</a:t>
            </a:r>
            <a:r>
              <a:rPr lang="es-CR" sz="2200" dirty="0" smtClean="0"/>
              <a:t> </a:t>
            </a:r>
            <a:r>
              <a:rPr lang="es-CR" sz="2200" dirty="0" err="1" smtClean="0"/>
              <a:t>Analysis</a:t>
            </a:r>
            <a:r>
              <a:rPr lang="es-CR" sz="2200" dirty="0" smtClean="0"/>
              <a:t>), es </a:t>
            </a:r>
            <a:r>
              <a:rPr lang="es-CR" sz="2200" dirty="0"/>
              <a:t>una técnica estadística </a:t>
            </a:r>
            <a:r>
              <a:rPr lang="es-CR" sz="2200" dirty="0" err="1"/>
              <a:t>multivariante</a:t>
            </a:r>
            <a:r>
              <a:rPr lang="es-CR" sz="2200" dirty="0"/>
              <a:t> que </a:t>
            </a:r>
            <a:r>
              <a:rPr lang="es-CR" sz="2200" dirty="0" smtClean="0"/>
              <a:t>agrupa </a:t>
            </a:r>
            <a:r>
              <a:rPr lang="es-CR" sz="2200" dirty="0"/>
              <a:t>elementos </a:t>
            </a:r>
            <a:r>
              <a:rPr lang="es-CR" sz="2200" dirty="0" smtClean="0"/>
              <a:t>(sujetos) </a:t>
            </a:r>
            <a:r>
              <a:rPr lang="es-CR" sz="2200" dirty="0"/>
              <a:t>tratando de lograr la máxima homogeneidad en cada grupo y la mayor diferencia entre los grupos.</a:t>
            </a:r>
          </a:p>
          <a:p>
            <a:pPr algn="just"/>
            <a:endParaRPr lang="es-CR" sz="2200" dirty="0"/>
          </a:p>
          <a:p>
            <a:pPr marL="0" indent="0" algn="just">
              <a:buNone/>
            </a:pPr>
            <a:r>
              <a:rPr lang="es-CR" sz="2200" dirty="0"/>
              <a:t>El Análisis </a:t>
            </a:r>
            <a:r>
              <a:rPr lang="es-CR" sz="2200" dirty="0" err="1"/>
              <a:t>Cluster</a:t>
            </a:r>
            <a:r>
              <a:rPr lang="es-CR" sz="2200" dirty="0"/>
              <a:t> tiene una importante tradición de aplicación en muchas áreas de investigación. </a:t>
            </a:r>
            <a:r>
              <a:rPr lang="es-CR" sz="2200" dirty="0" smtClean="0"/>
              <a:t>El </a:t>
            </a:r>
            <a:r>
              <a:rPr lang="es-CR" sz="2200" dirty="0"/>
              <a:t>Análisis </a:t>
            </a:r>
            <a:r>
              <a:rPr lang="es-CR" sz="2200" dirty="0" err="1"/>
              <a:t>Cluster</a:t>
            </a:r>
            <a:r>
              <a:rPr lang="es-CR" sz="2200" dirty="0"/>
              <a:t> es una técnica descriptiva, </a:t>
            </a:r>
            <a:r>
              <a:rPr lang="es-CR" sz="2200" dirty="0" err="1"/>
              <a:t>ateórica</a:t>
            </a:r>
            <a:r>
              <a:rPr lang="es-CR" sz="2200" dirty="0"/>
              <a:t> </a:t>
            </a:r>
            <a:r>
              <a:rPr lang="es-CR" sz="2200" dirty="0" smtClean="0"/>
              <a:t>y </a:t>
            </a:r>
            <a:r>
              <a:rPr lang="es-CR" sz="2200" dirty="0"/>
              <a:t>no inferencial</a:t>
            </a:r>
            <a:r>
              <a:rPr lang="es-CR" sz="2200" dirty="0" smtClean="0"/>
              <a:t>.</a:t>
            </a:r>
          </a:p>
          <a:p>
            <a:pPr marL="0" indent="0" algn="just">
              <a:buNone/>
            </a:pPr>
            <a:endParaRPr lang="es-CR" sz="2200" dirty="0"/>
          </a:p>
          <a:p>
            <a:pPr marL="0" indent="0" algn="just">
              <a:buNone/>
            </a:pPr>
            <a:r>
              <a:rPr lang="es-CR" sz="2200" dirty="0" smtClean="0"/>
              <a:t> </a:t>
            </a:r>
            <a:r>
              <a:rPr lang="es-CR" sz="2200" dirty="0"/>
              <a:t>El </a:t>
            </a:r>
            <a:r>
              <a:rPr lang="es-CR" sz="2200" dirty="0" smtClean="0"/>
              <a:t>Análisis por </a:t>
            </a:r>
            <a:r>
              <a:rPr lang="es-CR" sz="2200" dirty="0" err="1" smtClean="0"/>
              <a:t>Clusters</a:t>
            </a:r>
            <a:r>
              <a:rPr lang="es-CR" sz="2200" dirty="0" smtClean="0"/>
              <a:t> </a:t>
            </a:r>
            <a:r>
              <a:rPr lang="es-CR" sz="2200" dirty="0"/>
              <a:t>no tiene bases estadísticas sobre las que deducir inferencias estadísticas para una población a partir de una muestra, es un método basado en criterios geométricos y se utiliza fundamentalmente como una técnica exploratoria, descriptiva pero no explicativa</a:t>
            </a:r>
            <a:r>
              <a:rPr lang="es-CR" sz="2200" dirty="0" smtClean="0"/>
              <a:t>. Se fundamenta en teorías de optimizaciones numéricas, y no en optimizaciones algebraicas. </a:t>
            </a:r>
            <a:endParaRPr lang="es-CR" sz="2200" dirty="0"/>
          </a:p>
        </p:txBody>
      </p:sp>
      <p:sp>
        <p:nvSpPr>
          <p:cNvPr id="5"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pic>
        <p:nvPicPr>
          <p:cNvPr id="19458" name="Picture 2" descr="Image result for clust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352" y="1556792"/>
            <a:ext cx="1208022" cy="120802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Image result for clus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7" name="AutoShape 6" descr="Image result for cluster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9464" name="Picture 8"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1323" t="10713" r="9639" b="12350"/>
          <a:stretch/>
        </p:blipFill>
        <p:spPr bwMode="auto">
          <a:xfrm>
            <a:off x="7728748" y="4581128"/>
            <a:ext cx="1231230" cy="148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205751"/>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0" y="1124744"/>
            <a:ext cx="9108504" cy="5661248"/>
          </a:xfrm>
        </p:spPr>
        <p:txBody>
          <a:bodyPr>
            <a:normAutofit/>
          </a:bodyPr>
          <a:lstStyle/>
          <a:p>
            <a:pPr marL="0" indent="0" algn="just">
              <a:buNone/>
            </a:pPr>
            <a:r>
              <a:rPr lang="es-CR" sz="2400" dirty="0" smtClean="0"/>
              <a:t>Los</a:t>
            </a:r>
            <a:r>
              <a:rPr lang="es-CR" sz="2400" dirty="0"/>
              <a:t> </a:t>
            </a:r>
            <a:r>
              <a:rPr lang="es-CR" sz="2400" i="1" dirty="0" err="1"/>
              <a:t>clusters</a:t>
            </a:r>
            <a:r>
              <a:rPr lang="es-CR" sz="2400" dirty="0"/>
              <a:t> generados distan mucho de representar las verdaderas agrupaciones. Esto es así porque los métodos de </a:t>
            </a:r>
            <a:r>
              <a:rPr lang="es-CR" sz="2400" i="1" dirty="0" err="1"/>
              <a:t>partitioining</a:t>
            </a:r>
            <a:r>
              <a:rPr lang="es-CR" sz="2400" i="1" dirty="0"/>
              <a:t> </a:t>
            </a:r>
            <a:r>
              <a:rPr lang="es-CR" sz="2400" i="1" dirty="0" err="1"/>
              <a:t>clustering</a:t>
            </a:r>
            <a:r>
              <a:rPr lang="es-CR" sz="2400" dirty="0"/>
              <a:t> como </a:t>
            </a:r>
            <a:r>
              <a:rPr lang="es-CR" sz="2400" i="1" dirty="0"/>
              <a:t>k-</a:t>
            </a:r>
            <a:r>
              <a:rPr lang="es-CR" sz="2400" i="1" dirty="0" err="1"/>
              <a:t>means</a:t>
            </a:r>
            <a:r>
              <a:rPr lang="es-CR" sz="2400" dirty="0"/>
              <a:t>, </a:t>
            </a:r>
            <a:r>
              <a:rPr lang="es-CR" sz="2400" i="1" dirty="0" err="1"/>
              <a:t>hierarchical</a:t>
            </a:r>
            <a:r>
              <a:rPr lang="es-CR" sz="2400" dirty="0"/>
              <a:t>, </a:t>
            </a:r>
            <a:r>
              <a:rPr lang="es-CR" sz="2400" i="1" dirty="0"/>
              <a:t>k-</a:t>
            </a:r>
            <a:r>
              <a:rPr lang="es-CR" sz="2400" i="1" dirty="0" err="1"/>
              <a:t>medoids</a:t>
            </a:r>
            <a:r>
              <a:rPr lang="es-CR" sz="2400" dirty="0"/>
              <a:t>, </a:t>
            </a:r>
            <a:r>
              <a:rPr lang="es-CR" sz="2400" i="1" dirty="0"/>
              <a:t>c-</a:t>
            </a:r>
            <a:r>
              <a:rPr lang="es-CR" sz="2400" i="1" dirty="0" err="1"/>
              <a:t>means</a:t>
            </a:r>
            <a:r>
              <a:rPr lang="es-CR" sz="2400" dirty="0"/>
              <a:t>… son buenos encontrando agrupaciones con forma esférica o convexa que no contengan un exceso de </a:t>
            </a:r>
            <a:r>
              <a:rPr lang="es-CR" sz="2400" i="1" dirty="0" err="1"/>
              <a:t>outliers</a:t>
            </a:r>
            <a:r>
              <a:rPr lang="es-CR" sz="2400" dirty="0"/>
              <a:t> o ruido, pero fallan al tratar de identificar formas arbitrarias. De ahí que el único </a:t>
            </a:r>
            <a:r>
              <a:rPr lang="es-CR" sz="2400" i="1" dirty="0" err="1"/>
              <a:t>cluster</a:t>
            </a:r>
            <a:r>
              <a:rPr lang="es-CR" sz="2400" dirty="0" err="1"/>
              <a:t>que</a:t>
            </a:r>
            <a:r>
              <a:rPr lang="es-CR" sz="2400" dirty="0"/>
              <a:t> se corresponde con un grupo real sea el amarillo.</a:t>
            </a:r>
          </a:p>
          <a:p>
            <a:pPr marL="0" indent="0" algn="just">
              <a:buNone/>
            </a:pPr>
            <a:endParaRPr lang="es-CR" sz="2400" dirty="0"/>
          </a:p>
          <a:p>
            <a:pPr marL="0" indent="0" algn="just">
              <a:buNone/>
            </a:pPr>
            <a:r>
              <a:rPr lang="es-CR" sz="2400" i="1" dirty="0" smtClean="0"/>
              <a:t>DBSCAN</a:t>
            </a:r>
            <a:r>
              <a:rPr lang="es-CR" sz="2400" dirty="0"/>
              <a:t> evita este problema siguiendo la idea de que, para que una observación forme parte de un </a:t>
            </a:r>
            <a:r>
              <a:rPr lang="es-CR" sz="2400" i="1" dirty="0" err="1"/>
              <a:t>cluster</a:t>
            </a:r>
            <a:r>
              <a:rPr lang="es-CR" sz="2400" dirty="0"/>
              <a:t>, tiene que haber un mínimo de observaciones vecinas dentro de un radio de proximidad y de que los </a:t>
            </a:r>
            <a:r>
              <a:rPr lang="es-CR" sz="2400" i="1" dirty="0" err="1"/>
              <a:t>clusters</a:t>
            </a:r>
            <a:r>
              <a:rPr lang="es-CR" sz="2400" dirty="0"/>
              <a:t> están separados por regiones vacías o con pocas observaciones</a:t>
            </a:r>
            <a:r>
              <a:rPr lang="es-CR" sz="2400" dirty="0" smtClean="0"/>
              <a:t>.</a:t>
            </a:r>
            <a:endParaRPr lang="es-CR" sz="2400" dirty="0"/>
          </a:p>
        </p:txBody>
      </p:sp>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3994449785"/>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124744"/>
            <a:ext cx="8928992" cy="5616624"/>
          </a:xfrm>
        </p:spPr>
        <p:txBody>
          <a:bodyPr>
            <a:normAutofit fontScale="70000" lnSpcReduction="20000"/>
          </a:bodyPr>
          <a:lstStyle/>
          <a:p>
            <a:pPr marL="0" indent="0">
              <a:buNone/>
            </a:pPr>
            <a:r>
              <a:rPr lang="es-CR" b="1" dirty="0"/>
              <a:t>Ventajas de DBSCAN</a:t>
            </a:r>
            <a:r>
              <a:rPr lang="es-CR" dirty="0"/>
              <a:t> </a:t>
            </a:r>
            <a:br>
              <a:rPr lang="es-CR" dirty="0"/>
            </a:br>
            <a:endParaRPr lang="es-CR" dirty="0"/>
          </a:p>
          <a:p>
            <a:pPr algn="just"/>
            <a:r>
              <a:rPr lang="es-CR" dirty="0"/>
              <a:t>No requiere que el usuario especifique el número de </a:t>
            </a:r>
            <a:r>
              <a:rPr lang="es-CR" i="1" dirty="0" err="1"/>
              <a:t>clusters</a:t>
            </a:r>
            <a:r>
              <a:rPr lang="es-CR" dirty="0"/>
              <a:t>.</a:t>
            </a:r>
          </a:p>
          <a:p>
            <a:pPr algn="just"/>
            <a:r>
              <a:rPr lang="es-CR" dirty="0"/>
              <a:t>Es independiente de la forma que tengan los </a:t>
            </a:r>
            <a:r>
              <a:rPr lang="es-CR" i="1" dirty="0" err="1"/>
              <a:t>clusters</a:t>
            </a:r>
            <a:r>
              <a:rPr lang="es-CR" dirty="0"/>
              <a:t>, no tienen por qué ser circulares.</a:t>
            </a:r>
          </a:p>
          <a:p>
            <a:pPr algn="just"/>
            <a:r>
              <a:rPr lang="es-CR" dirty="0"/>
              <a:t>Puede identificar </a:t>
            </a:r>
            <a:r>
              <a:rPr lang="es-CR" i="1" dirty="0" err="1"/>
              <a:t>outliers</a:t>
            </a:r>
            <a:r>
              <a:rPr lang="es-CR" dirty="0"/>
              <a:t>, por lo que los </a:t>
            </a:r>
            <a:r>
              <a:rPr lang="es-CR" i="1" dirty="0" err="1"/>
              <a:t>clusters</a:t>
            </a:r>
            <a:r>
              <a:rPr lang="es-CR" dirty="0"/>
              <a:t> generados no se influenciados por ellos. </a:t>
            </a:r>
            <a:endParaRPr lang="es-CR" dirty="0" smtClean="0"/>
          </a:p>
          <a:p>
            <a:pPr marL="0" indent="0" algn="just">
              <a:buNone/>
            </a:pPr>
            <a:r>
              <a:rPr lang="es-CR" dirty="0"/>
              <a:t/>
            </a:r>
            <a:br>
              <a:rPr lang="es-CR" dirty="0"/>
            </a:br>
            <a:endParaRPr lang="es-CR" dirty="0"/>
          </a:p>
          <a:p>
            <a:pPr marL="0" indent="0">
              <a:buNone/>
            </a:pPr>
            <a:r>
              <a:rPr lang="es-CR" b="1" dirty="0"/>
              <a:t>Desventajas de DBSCAN</a:t>
            </a:r>
            <a:r>
              <a:rPr lang="es-CR" dirty="0"/>
              <a:t> </a:t>
            </a:r>
            <a:br>
              <a:rPr lang="es-CR" dirty="0"/>
            </a:br>
            <a:endParaRPr lang="es-CR" dirty="0"/>
          </a:p>
          <a:p>
            <a:pPr algn="just"/>
            <a:r>
              <a:rPr lang="es-CR" dirty="0"/>
              <a:t>No es un método totalmente determinístico: los </a:t>
            </a:r>
            <a:r>
              <a:rPr lang="es-CR" i="1" dirty="0" err="1"/>
              <a:t>border</a:t>
            </a:r>
            <a:r>
              <a:rPr lang="es-CR" i="1" dirty="0"/>
              <a:t> </a:t>
            </a:r>
            <a:r>
              <a:rPr lang="es-CR" i="1" dirty="0" err="1"/>
              <a:t>points</a:t>
            </a:r>
            <a:r>
              <a:rPr lang="es-CR" dirty="0"/>
              <a:t> que son alcanzables desde más de un </a:t>
            </a:r>
            <a:r>
              <a:rPr lang="es-CR" i="1" dirty="0" err="1"/>
              <a:t>cluster</a:t>
            </a:r>
            <a:r>
              <a:rPr lang="es-CR" dirty="0"/>
              <a:t> pueden asignarse a uno u otro dependiendo del orden en el que se procesen los datos.</a:t>
            </a:r>
          </a:p>
          <a:p>
            <a:pPr algn="just"/>
            <a:r>
              <a:rPr lang="es-CR" dirty="0"/>
              <a:t>No genera buenos resultados cuando la densidad de los grupos es muy distinta, ya que no es posible encontrar los parámetros ϵϵ y </a:t>
            </a:r>
            <a:r>
              <a:rPr lang="es-CR" i="1" dirty="0" err="1"/>
              <a:t>minPts</a:t>
            </a:r>
            <a:r>
              <a:rPr lang="es-CR" dirty="0"/>
              <a:t> que sirvan para todos a la vez. </a:t>
            </a:r>
          </a:p>
          <a:p>
            <a:pPr marL="0" indent="0">
              <a:buNone/>
            </a:pPr>
            <a:endParaRPr lang="es-CR" dirty="0"/>
          </a:p>
        </p:txBody>
      </p:sp>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4250445636"/>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196752"/>
            <a:ext cx="8784976" cy="5472608"/>
          </a:xfrm>
        </p:spPr>
        <p:txBody>
          <a:bodyPr>
            <a:normAutofit fontScale="92500" lnSpcReduction="20000"/>
          </a:bodyPr>
          <a:lstStyle/>
          <a:p>
            <a:pPr marL="0" indent="0">
              <a:buNone/>
            </a:pPr>
            <a:r>
              <a:rPr lang="es-CR" sz="2400" b="1" u="sng" dirty="0"/>
              <a:t>Método:  </a:t>
            </a:r>
            <a:r>
              <a:rPr lang="es-CR" sz="2400" b="1" u="sng" dirty="0" err="1" smtClean="0"/>
              <a:t>clustering</a:t>
            </a:r>
            <a:r>
              <a:rPr lang="es-CR" sz="2400" b="1" u="sng" dirty="0" smtClean="0"/>
              <a:t> de perfiles genéticos</a:t>
            </a:r>
          </a:p>
          <a:p>
            <a:pPr marL="0" indent="0">
              <a:buNone/>
            </a:pPr>
            <a:endParaRPr lang="es-CR" sz="2400" b="1" u="sng" dirty="0"/>
          </a:p>
          <a:p>
            <a:pPr marL="0" indent="0" algn="just">
              <a:buNone/>
            </a:pPr>
            <a:r>
              <a:rPr lang="es-CR" sz="2400" dirty="0" smtClean="0"/>
              <a:t>Uno </a:t>
            </a:r>
            <a:r>
              <a:rPr lang="es-CR" sz="2400" dirty="0"/>
              <a:t>de los estudios más frecuentes en el ámbito de los </a:t>
            </a:r>
            <a:r>
              <a:rPr lang="es-CR" sz="2400" dirty="0">
                <a:hlinkClick r:id="rId2"/>
              </a:rPr>
              <a:t>perfiles de expresión genética</a:t>
            </a:r>
            <a:r>
              <a:rPr lang="es-CR" sz="2400" dirty="0"/>
              <a:t> es lo que se conoce como </a:t>
            </a:r>
            <a:r>
              <a:rPr lang="es-CR" sz="2400" i="1" dirty="0" err="1"/>
              <a:t>sample</a:t>
            </a:r>
            <a:r>
              <a:rPr lang="es-CR" sz="2400" i="1" dirty="0"/>
              <a:t> </a:t>
            </a:r>
            <a:r>
              <a:rPr lang="es-CR" sz="2400" i="1" dirty="0" err="1"/>
              <a:t>based</a:t>
            </a:r>
            <a:r>
              <a:rPr lang="es-CR" sz="2400" i="1" dirty="0"/>
              <a:t> </a:t>
            </a:r>
            <a:r>
              <a:rPr lang="es-CR" sz="2400" i="1" dirty="0" err="1"/>
              <a:t>clustering</a:t>
            </a:r>
            <a:r>
              <a:rPr lang="es-CR" sz="2400" dirty="0"/>
              <a:t>, que consiste en agrupar muestras (tumores, pacientes…) en base a los niveles de expresión de múltiples genes. Aunque los métodos de </a:t>
            </a:r>
            <a:r>
              <a:rPr lang="es-CR" sz="2400" i="1" dirty="0" err="1"/>
              <a:t>clustering</a:t>
            </a:r>
            <a:r>
              <a:rPr lang="es-CR" sz="2400" dirty="0" err="1"/>
              <a:t>convencionales</a:t>
            </a:r>
            <a:r>
              <a:rPr lang="es-CR" sz="2400" dirty="0"/>
              <a:t> como </a:t>
            </a:r>
            <a:r>
              <a:rPr lang="es-CR" sz="2400" i="1" dirty="0"/>
              <a:t>K-</a:t>
            </a:r>
            <a:r>
              <a:rPr lang="es-CR" sz="2400" i="1" dirty="0" err="1"/>
              <a:t>means</a:t>
            </a:r>
            <a:r>
              <a:rPr lang="es-CR" sz="2400" dirty="0"/>
              <a:t> o </a:t>
            </a:r>
            <a:r>
              <a:rPr lang="es-CR" sz="2400" i="1" dirty="0" err="1"/>
              <a:t>hierarchical</a:t>
            </a:r>
            <a:r>
              <a:rPr lang="es-CR" sz="2400" i="1" dirty="0"/>
              <a:t> </a:t>
            </a:r>
            <a:r>
              <a:rPr lang="es-CR" sz="2400" i="1" dirty="0" err="1"/>
              <a:t>clustering</a:t>
            </a:r>
            <a:r>
              <a:rPr lang="es-CR" sz="2400" dirty="0"/>
              <a:t> pueden aplicarse directamente empleando todos los genes disponibles (varios miles normalmente), se ha demostrado que, por lo general, solo un pequeño subgrupo de estos está realmente relacionado con la diferenciación de los grupos. A estos genes se les conoce como genes informativos. El resto de genes son irrelevantes en cuanto a la clasificación de interés y por lo tanto solo aportan ruido, perjudicando en gran medida la calidad de los resultados de </a:t>
            </a:r>
            <a:r>
              <a:rPr lang="es-CR" sz="2400" i="1" dirty="0" err="1"/>
              <a:t>clustering</a:t>
            </a:r>
            <a:r>
              <a:rPr lang="es-CR" sz="2400" dirty="0" smtClean="0"/>
              <a:t>.</a:t>
            </a:r>
          </a:p>
          <a:p>
            <a:pPr marL="0" indent="0" algn="just">
              <a:buNone/>
            </a:pPr>
            <a:endParaRPr lang="es-CR" sz="2400" dirty="0"/>
          </a:p>
          <a:p>
            <a:pPr marL="0" indent="0" algn="just">
              <a:buNone/>
            </a:pPr>
            <a:r>
              <a:rPr lang="es-CR" sz="2400" dirty="0" smtClean="0"/>
              <a:t>Se </a:t>
            </a:r>
            <a:r>
              <a:rPr lang="es-CR" sz="2400" dirty="0"/>
              <a:t>han desarrollado métodos específicos con la finalidad de identificar los genes informativos y reducir así la dimensionalidad genética. Estos métodos se agrupan en dos categorías: </a:t>
            </a:r>
            <a:r>
              <a:rPr lang="es-CR" sz="2400" i="1" dirty="0" err="1"/>
              <a:t>clustering</a:t>
            </a:r>
            <a:r>
              <a:rPr lang="es-CR" sz="2400" i="1" dirty="0"/>
              <a:t> </a:t>
            </a:r>
            <a:r>
              <a:rPr lang="es-CR" sz="2400" i="1" dirty="0" err="1"/>
              <a:t>based</a:t>
            </a:r>
            <a:r>
              <a:rPr lang="es-CR" sz="2400" i="1" dirty="0"/>
              <a:t> </a:t>
            </a:r>
            <a:r>
              <a:rPr lang="es-CR" sz="2400" i="1" dirty="0" err="1"/>
              <a:t>on</a:t>
            </a:r>
            <a:r>
              <a:rPr lang="es-CR" sz="2400" i="1" dirty="0"/>
              <a:t> </a:t>
            </a:r>
            <a:r>
              <a:rPr lang="es-CR" sz="2400" i="1" dirty="0" err="1"/>
              <a:t>supervised</a:t>
            </a:r>
            <a:r>
              <a:rPr lang="es-CR" sz="2400" i="1" dirty="0"/>
              <a:t> </a:t>
            </a:r>
            <a:r>
              <a:rPr lang="es-CR" sz="2400" i="1" dirty="0" err="1"/>
              <a:t>informative</a:t>
            </a:r>
            <a:r>
              <a:rPr lang="es-CR" sz="2400" i="1" dirty="0"/>
              <a:t> gene </a:t>
            </a:r>
            <a:r>
              <a:rPr lang="es-CR" sz="2400" i="1" dirty="0" err="1"/>
              <a:t>selection</a:t>
            </a:r>
            <a:r>
              <a:rPr lang="es-CR" sz="2400" dirty="0"/>
              <a:t> y </a:t>
            </a:r>
            <a:r>
              <a:rPr lang="es-CR" sz="2400" i="1" dirty="0" err="1"/>
              <a:t>unsupervised</a:t>
            </a:r>
            <a:r>
              <a:rPr lang="es-CR" sz="2400" i="1" dirty="0"/>
              <a:t> </a:t>
            </a:r>
            <a:r>
              <a:rPr lang="es-CR" sz="2400" i="1" dirty="0" err="1"/>
              <a:t>clustering</a:t>
            </a:r>
            <a:r>
              <a:rPr lang="es-CR" sz="2400" i="1" dirty="0"/>
              <a:t> and </a:t>
            </a:r>
            <a:r>
              <a:rPr lang="es-CR" sz="2400" i="1" dirty="0" err="1"/>
              <a:t>informative</a:t>
            </a:r>
            <a:r>
              <a:rPr lang="es-CR" sz="2400" i="1" dirty="0"/>
              <a:t> gene </a:t>
            </a:r>
            <a:r>
              <a:rPr lang="es-CR" sz="2400" i="1" dirty="0" err="1"/>
              <a:t>selection</a:t>
            </a:r>
            <a:r>
              <a:rPr lang="es-CR" sz="2400" dirty="0"/>
              <a:t>. </a:t>
            </a:r>
          </a:p>
          <a:p>
            <a:pPr marL="0" indent="0" algn="just">
              <a:buNone/>
            </a:pPr>
            <a:endParaRPr lang="es-CR" sz="2400" b="1" u="sng" dirty="0"/>
          </a:p>
          <a:p>
            <a:pPr marL="0" indent="0" algn="just">
              <a:buNone/>
            </a:pPr>
            <a:endParaRPr lang="es-CR" sz="2400" dirty="0"/>
          </a:p>
        </p:txBody>
      </p:sp>
      <p:sp>
        <p:nvSpPr>
          <p:cNvPr id="4" name="1 Título"/>
          <p:cNvSpPr>
            <a:spLocks noGrp="1"/>
          </p:cNvSpPr>
          <p:nvPr>
            <p:ph type="title"/>
          </p:nvPr>
        </p:nvSpPr>
        <p:spPr>
          <a:xfrm>
            <a:off x="467544" y="125760"/>
            <a:ext cx="8229600" cy="782960"/>
          </a:xfrm>
        </p:spPr>
        <p:txBody>
          <a:bodyPr>
            <a:normAutofit/>
          </a:bodyPr>
          <a:lstStyle/>
          <a:p>
            <a:r>
              <a:rPr lang="es-CR" dirty="0"/>
              <a:t>Tipos de </a:t>
            </a:r>
            <a:r>
              <a:rPr lang="es-CR" dirty="0" err="1" smtClean="0"/>
              <a:t>Clusters</a:t>
            </a:r>
            <a:endParaRPr lang="es-CR" dirty="0"/>
          </a:p>
        </p:txBody>
      </p:sp>
    </p:spTree>
    <p:extLst>
      <p:ext uri="{BB962C8B-B14F-4D97-AF65-F5344CB8AC3E}">
        <p14:creationId xmlns:p14="http://schemas.microsoft.com/office/powerpoint/2010/main" val="2336110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Distancias - similitudes</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Medidas de distancias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3" name="12 Rectángulo redondeado"/>
          <p:cNvSpPr/>
          <p:nvPr/>
        </p:nvSpPr>
        <p:spPr>
          <a:xfrm>
            <a:off x="1504348" y="5397910"/>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Tipos de </a:t>
            </a:r>
            <a:r>
              <a:rPr lang="es-CR" dirty="0" err="1"/>
              <a:t>C</a:t>
            </a:r>
            <a:r>
              <a:rPr lang="es-CR" dirty="0" err="1" smtClean="0"/>
              <a:t>lusters</a:t>
            </a:r>
            <a:endParaRPr lang="es-CR" dirty="0"/>
          </a:p>
        </p:txBody>
      </p:sp>
    </p:spTree>
    <p:extLst>
      <p:ext uri="{BB962C8B-B14F-4D97-AF65-F5344CB8AC3E}">
        <p14:creationId xmlns:p14="http://schemas.microsoft.com/office/powerpoint/2010/main" val="2539402462"/>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116632"/>
            <a:ext cx="8928992" cy="864096"/>
          </a:xfrm>
        </p:spPr>
        <p:txBody>
          <a:bodyPr/>
          <a:lstStyle/>
          <a:p>
            <a:r>
              <a:rPr lang="es-CR" dirty="0" smtClean="0"/>
              <a:t>Medidas de distancia</a:t>
            </a:r>
            <a:endParaRPr lang="es-CR" dirty="0"/>
          </a:p>
        </p:txBody>
      </p:sp>
      <p:sp>
        <p:nvSpPr>
          <p:cNvPr id="3" name="2 Marcador de contenido"/>
          <p:cNvSpPr>
            <a:spLocks noGrp="1"/>
          </p:cNvSpPr>
          <p:nvPr>
            <p:ph idx="1"/>
          </p:nvPr>
        </p:nvSpPr>
        <p:spPr>
          <a:xfrm>
            <a:off x="32028" y="1124744"/>
            <a:ext cx="8932460" cy="5544616"/>
          </a:xfrm>
        </p:spPr>
        <p:txBody>
          <a:bodyPr>
            <a:normAutofit/>
          </a:bodyPr>
          <a:lstStyle/>
          <a:p>
            <a:pPr marL="0" indent="0" algn="just">
              <a:buNone/>
            </a:pPr>
            <a:r>
              <a:rPr lang="es-CR" sz="2400" dirty="0" smtClean="0"/>
              <a:t>En la aplicación de </a:t>
            </a:r>
            <a:r>
              <a:rPr lang="es-CR" sz="2400" dirty="0" err="1" smtClean="0"/>
              <a:t>clusters</a:t>
            </a:r>
            <a:r>
              <a:rPr lang="es-CR" sz="2400" dirty="0" smtClean="0"/>
              <a:t> de reasignación y jerárquicos, las proximidades o similitud de los sujetos  conlleva la utilización y la definición de medidas de distancias. Como procederemos a realizar el CA mediante estas dos modalidades, veremos cuales son las diferentes medidas en cada modalidad que se podrían de llevar a cabo.</a:t>
            </a:r>
          </a:p>
          <a:p>
            <a:pPr marL="0" indent="0" algn="just">
              <a:buNone/>
            </a:pPr>
            <a:endParaRPr lang="es-CR" sz="2400" dirty="0"/>
          </a:p>
        </p:txBody>
      </p:sp>
      <p:pic>
        <p:nvPicPr>
          <p:cNvPr id="56322" name="Picture 2" descr="Image result for proximity cluster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6555" y="3645024"/>
            <a:ext cx="3421125" cy="2652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872439"/>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Image result for Clusters k-me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30115"/>
            <a:ext cx="7200800" cy="4839245"/>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107504" y="116632"/>
            <a:ext cx="8928992" cy="864096"/>
          </a:xfrm>
        </p:spPr>
        <p:txBody>
          <a:bodyPr/>
          <a:lstStyle/>
          <a:p>
            <a:r>
              <a:rPr lang="es-CR" dirty="0" smtClean="0"/>
              <a:t>Medidas de distancia</a:t>
            </a:r>
            <a:endParaRPr lang="es-CR" dirty="0"/>
          </a:p>
        </p:txBody>
      </p:sp>
    </p:spTree>
    <p:extLst>
      <p:ext uri="{BB962C8B-B14F-4D97-AF65-F5344CB8AC3E}">
        <p14:creationId xmlns:p14="http://schemas.microsoft.com/office/powerpoint/2010/main" val="3660349727"/>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980728"/>
            <a:ext cx="8229600" cy="5616624"/>
          </a:xfrm>
        </p:spPr>
        <p:txBody>
          <a:bodyPr/>
          <a:lstStyle/>
          <a:p>
            <a:pPr marL="0" indent="0">
              <a:buNone/>
            </a:pPr>
            <a:r>
              <a:rPr lang="es-CR" sz="2400" b="1" u="sng" dirty="0"/>
              <a:t>Distancias </a:t>
            </a:r>
            <a:r>
              <a:rPr lang="es-CR" sz="2400" b="1" u="sng" dirty="0" smtClean="0"/>
              <a:t>reasignación:  </a:t>
            </a:r>
            <a:r>
              <a:rPr lang="es-CR" sz="2400" b="1" u="sng" dirty="0" err="1" smtClean="0"/>
              <a:t>euclídea</a:t>
            </a:r>
            <a:r>
              <a:rPr lang="es-CR" sz="2400" b="1" u="sng" dirty="0" smtClean="0"/>
              <a:t> (euclidiana)</a:t>
            </a:r>
            <a:endParaRPr lang="es-CR" dirty="0"/>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sp>
        <p:nvSpPr>
          <p:cNvPr id="5" name="2 Marcador de contenido"/>
          <p:cNvSpPr txBox="1">
            <a:spLocks/>
          </p:cNvSpPr>
          <p:nvPr/>
        </p:nvSpPr>
        <p:spPr>
          <a:xfrm>
            <a:off x="230832" y="1600200"/>
            <a:ext cx="8229600" cy="49971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CR" sz="2400" dirty="0" smtClean="0"/>
              <a:t>La distancia más común es la distancia </a:t>
            </a:r>
            <a:r>
              <a:rPr lang="es-CR" sz="2400" dirty="0" err="1" smtClean="0"/>
              <a:t>euclídea</a:t>
            </a:r>
            <a:r>
              <a:rPr lang="es-CR" sz="2400" dirty="0" smtClean="0"/>
              <a:t> o </a:t>
            </a:r>
            <a:r>
              <a:rPr lang="es-CR" sz="2400" dirty="0" err="1" smtClean="0"/>
              <a:t>euclideana</a:t>
            </a:r>
            <a:r>
              <a:rPr lang="es-CR" sz="2400" dirty="0" smtClean="0"/>
              <a:t>. Esta se define como:</a:t>
            </a:r>
          </a:p>
          <a:p>
            <a:pPr algn="just"/>
            <a:endParaRPr lang="es-CR" sz="2400" dirty="0" smtClean="0"/>
          </a:p>
          <a:p>
            <a:pPr algn="just"/>
            <a:endParaRPr lang="es-CR" sz="2400" dirty="0" smtClean="0"/>
          </a:p>
          <a:p>
            <a:pPr algn="just"/>
            <a:endParaRPr lang="es-CR" sz="2400" dirty="0" smtClean="0"/>
          </a:p>
          <a:p>
            <a:pPr marL="0" indent="0" algn="just">
              <a:buFont typeface="Arial" pitchFamily="34" charset="0"/>
              <a:buNone/>
            </a:pPr>
            <a:r>
              <a:rPr lang="es-MX" altLang="es-CR" sz="2400" dirty="0" smtClean="0"/>
              <a:t>donde </a:t>
            </a:r>
            <a:r>
              <a:rPr lang="es-MX" altLang="es-CR" sz="2400" dirty="0" err="1" smtClean="0"/>
              <a:t>x</a:t>
            </a:r>
            <a:r>
              <a:rPr lang="es-MX" altLang="es-CR" sz="2400" baseline="-25000" dirty="0" err="1" smtClean="0"/>
              <a:t>ik</a:t>
            </a:r>
            <a:r>
              <a:rPr lang="es-MX" altLang="es-CR" sz="2400" dirty="0" smtClean="0"/>
              <a:t> es el valor que toma la </a:t>
            </a:r>
            <a:r>
              <a:rPr lang="es-MX" altLang="es-CR" sz="2400" i="1" dirty="0" smtClean="0"/>
              <a:t>i-</a:t>
            </a:r>
            <a:r>
              <a:rPr lang="es-MX" altLang="es-CR" sz="2400" i="1" dirty="0" err="1" smtClean="0"/>
              <a:t>ésima</a:t>
            </a:r>
            <a:r>
              <a:rPr lang="es-MX" altLang="es-CR" sz="2400" dirty="0" smtClean="0"/>
              <a:t> unidad en la </a:t>
            </a:r>
            <a:r>
              <a:rPr lang="es-MX" altLang="es-CR" sz="2400" i="1" dirty="0" smtClean="0"/>
              <a:t>k-</a:t>
            </a:r>
            <a:r>
              <a:rPr lang="es-MX" altLang="es-CR" sz="2400" i="1" dirty="0" err="1" smtClean="0"/>
              <a:t>ésima</a:t>
            </a:r>
            <a:r>
              <a:rPr lang="es-MX" altLang="es-CR" sz="2400" dirty="0" smtClean="0"/>
              <a:t> variable, y X</a:t>
            </a:r>
            <a:r>
              <a:rPr lang="es-MX" altLang="es-CR" sz="2400" baseline="-25000" dirty="0" smtClean="0"/>
              <a:t>i</a:t>
            </a:r>
            <a:r>
              <a:rPr lang="es-MX" altLang="es-CR" sz="2400" dirty="0" smtClean="0"/>
              <a:t> es el vector de </a:t>
            </a:r>
            <a:r>
              <a:rPr lang="es-MX" altLang="es-CR" sz="2400" i="1" dirty="0" smtClean="0"/>
              <a:t>q</a:t>
            </a:r>
            <a:r>
              <a:rPr lang="es-MX" altLang="es-CR" sz="2400" dirty="0" smtClean="0"/>
              <a:t> valores de la </a:t>
            </a:r>
            <a:r>
              <a:rPr lang="es-MX" altLang="es-CR" sz="2400" i="1" dirty="0" smtClean="0"/>
              <a:t>i-</a:t>
            </a:r>
            <a:r>
              <a:rPr lang="es-MX" altLang="es-CR" sz="2400" i="1" dirty="0" err="1" smtClean="0"/>
              <a:t>ésima</a:t>
            </a:r>
            <a:r>
              <a:rPr lang="es-MX" altLang="es-CR" sz="2400" dirty="0" smtClean="0"/>
              <a:t> unidad:</a:t>
            </a:r>
            <a:endParaRPr lang="es-CR" sz="2400" dirty="0" smtClean="0"/>
          </a:p>
          <a:p>
            <a:pPr algn="just"/>
            <a:endParaRPr lang="es-CR" sz="2800" dirty="0" smtClean="0"/>
          </a:p>
          <a:p>
            <a:pPr algn="just"/>
            <a:endParaRPr lang="es-CR" sz="2800" dirty="0" smtClean="0"/>
          </a:p>
          <a:p>
            <a:pPr algn="just"/>
            <a:endParaRPr lang="es-CR" sz="2800" dirty="0"/>
          </a:p>
          <a:p>
            <a:pPr marL="0" indent="0" algn="just">
              <a:buNone/>
            </a:pPr>
            <a:r>
              <a:rPr lang="es-CR" sz="2400" dirty="0"/>
              <a:t>S</a:t>
            </a:r>
            <a:r>
              <a:rPr lang="es-CR" sz="2400" dirty="0" smtClean="0"/>
              <a:t>e </a:t>
            </a:r>
            <a:r>
              <a:rPr lang="es-CR" sz="2400" dirty="0"/>
              <a:t>define como la longitud del segmento que une ambos puntos. En coordenadas cartesianas, la distancia </a:t>
            </a:r>
            <a:r>
              <a:rPr lang="es-CR" sz="2400" dirty="0" err="1"/>
              <a:t>euclídea</a:t>
            </a:r>
            <a:r>
              <a:rPr lang="es-CR" sz="2400" dirty="0"/>
              <a:t> se calcula empleando el teorema de Pitágoras</a:t>
            </a:r>
          </a:p>
        </p:txBody>
      </p:sp>
      <p:graphicFrame>
        <p:nvGraphicFramePr>
          <p:cNvPr id="2" name="1 Objeto"/>
          <p:cNvGraphicFramePr>
            <a:graphicFrameLocks noChangeAspect="1"/>
          </p:cNvGraphicFramePr>
          <p:nvPr>
            <p:extLst>
              <p:ext uri="{D42A27DB-BD31-4B8C-83A1-F6EECF244321}">
                <p14:modId xmlns:p14="http://schemas.microsoft.com/office/powerpoint/2010/main" val="3073193362"/>
              </p:ext>
            </p:extLst>
          </p:nvPr>
        </p:nvGraphicFramePr>
        <p:xfrm>
          <a:off x="2139081" y="2204343"/>
          <a:ext cx="5529263" cy="936625"/>
        </p:xfrm>
        <a:graphic>
          <a:graphicData uri="http://schemas.openxmlformats.org/presentationml/2006/ole">
            <mc:AlternateContent xmlns:mc="http://schemas.openxmlformats.org/markup-compatibility/2006">
              <mc:Choice xmlns:v="urn:schemas-microsoft-com:vml" Requires="v">
                <p:oleObj spid="_x0000_s27712" name="Ecuación" r:id="rId3" imgW="2832100" imgH="482600" progId="Equation.3">
                  <p:embed/>
                </p:oleObj>
              </mc:Choice>
              <mc:Fallback>
                <p:oleObj name="Ecuación" r:id="rId3" imgW="2832100" imgH="482600" progId="Equation.3">
                  <p:embed/>
                  <p:pic>
                    <p:nvPicPr>
                      <p:cNvPr id="0" name="3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081" y="2204343"/>
                        <a:ext cx="5529263" cy="936625"/>
                      </a:xfrm>
                      <a:prstGeom prst="rect">
                        <a:avLst/>
                      </a:prstGeom>
                      <a:solidFill>
                        <a:schemeClr val="accent1"/>
                      </a:solidFill>
                      <a:ln w="9525">
                        <a:solidFill>
                          <a:schemeClr val="tx1"/>
                        </a:solidFill>
                        <a:miter lim="800000"/>
                        <a:headEnd/>
                        <a:tailEnd/>
                      </a:ln>
                    </p:spPr>
                  </p:pic>
                </p:oleObj>
              </mc:Fallback>
            </mc:AlternateContent>
          </a:graphicData>
        </a:graphic>
      </p:graphicFrame>
      <p:graphicFrame>
        <p:nvGraphicFramePr>
          <p:cNvPr id="6" name="5 Objeto"/>
          <p:cNvGraphicFramePr>
            <a:graphicFrameLocks noChangeAspect="1"/>
          </p:cNvGraphicFramePr>
          <p:nvPr>
            <p:extLst>
              <p:ext uri="{D42A27DB-BD31-4B8C-83A1-F6EECF244321}">
                <p14:modId xmlns:p14="http://schemas.microsoft.com/office/powerpoint/2010/main" val="1868372920"/>
              </p:ext>
            </p:extLst>
          </p:nvPr>
        </p:nvGraphicFramePr>
        <p:xfrm>
          <a:off x="2555776" y="4437111"/>
          <a:ext cx="3960440" cy="670759"/>
        </p:xfrm>
        <a:graphic>
          <a:graphicData uri="http://schemas.openxmlformats.org/presentationml/2006/ole">
            <mc:AlternateContent xmlns:mc="http://schemas.openxmlformats.org/markup-compatibility/2006">
              <mc:Choice xmlns:v="urn:schemas-microsoft-com:vml" Requires="v">
                <p:oleObj spid="_x0000_s27713" name="Ecuación" r:id="rId5" imgW="1497950" imgH="253890" progId="Equation.3">
                  <p:embed/>
                </p:oleObj>
              </mc:Choice>
              <mc:Fallback>
                <p:oleObj name="Ecuación" r:id="rId5" imgW="1497950" imgH="253890" progId="Equation.3">
                  <p:embed/>
                  <p:pic>
                    <p:nvPicPr>
                      <p:cNvPr id="0" name="4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776" y="4437111"/>
                        <a:ext cx="3960440" cy="67075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26650878"/>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980728"/>
            <a:ext cx="9036496" cy="4525963"/>
          </a:xfrm>
        </p:spPr>
        <p:txBody>
          <a:bodyPr>
            <a:normAutofit/>
          </a:bodyPr>
          <a:lstStyle/>
          <a:p>
            <a:pPr algn="just"/>
            <a:r>
              <a:rPr lang="es-CR" sz="2400" dirty="0"/>
              <a:t>La siguiente imagen muestra el perfil de dos observaciones definidas por 10 variables (espacio con 10 </a:t>
            </a:r>
            <a:r>
              <a:rPr lang="es-CR" sz="2400" dirty="0" smtClean="0"/>
              <a:t>dimensiones). </a:t>
            </a:r>
            <a:r>
              <a:rPr lang="es-CR" sz="2400" dirty="0"/>
              <a:t>La distancia </a:t>
            </a:r>
            <a:r>
              <a:rPr lang="es-CR" sz="2400" dirty="0" err="1"/>
              <a:t>euclídea</a:t>
            </a:r>
            <a:r>
              <a:rPr lang="es-CR" sz="2400" dirty="0"/>
              <a:t> entre las dos observaciones equivale a la raíz cuadrada de la suma de las longitudes de los segmentos rojos que unen cada par de puntos. Tiene en cuenta por lo tanto el desplazamiento individual de cada una de las variables. </a:t>
            </a:r>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sp>
        <p:nvSpPr>
          <p:cNvPr id="5" name="AutoShape 2" descr="data:image/png;base64,iVBORw0KGgoAAAANSUhEUgAAA8AAAAJmCAIAAAAchn6LAAAACXBIWXMAAB2HAAAdhwGP5fFlAAAgAElEQVR4nOzdeWBU5b0//s/sSyaZLbMkhJCEkECCEAjihhVFWrW1tq4oJq7VWn8Kt73W1va28rWtWnt7BW9vWxSRUBDFtm5t3bXiCgmEPQkhCwnJrJklk9nnnN8fh0QIEEgyM2eW9+sPnZkcMp8zk5l5zznP83kELMsSAAAAAACcHSHfBQAAAAAApBMEaAAAAACAcUCABgAAAAAYBwRoAAAAAIBxQIAGAAAAABgHBGgAAAAAgHFAgAYAAAAAGAcEaAAAAACAcUCABgAAAAAYBwRoAAAAAIBxQIAGAAAAABgHBGgAAAAAgHFAgAYAAAAAGAcx3wWklqampu7ubr6rOEE0GmVZlojEYrFAIOC7nKTi9l0gEIjF2fWHyrJsNBolomzed6FQKBKJ+C4nqRiGicViRCQSiYTC7Dq6EYvFGIahLH6jIyKJRMJ3LckWiUQou9/osnDfU/yNbv78+SUlJWezZXY9bWf05ptvvvHGG3xXAQAAAADJ9vOf/xwBeoKqqqoaGhr4ruIrHo+H+46u0+lS8LtaQjmdTpZlhUKhTqfju5akYhhmYGCAiCQSiVqt5rucpAqHw16vl4gUCkVOTg7f5SRVIBAYGhoiIpVKJZfL+S4nqQYHB0OhEBFpNJpsOyDndru5g5F6vT7bjr47HA4iEolEWq2W71qSKhaLuVwuIpJKpXl5eXyXk1ShUGhwcJCIlEqlUqnku5xjwuHwhRdeOK5/kl2BDAAAAABgkhCgAQAAAADGAQEaAAAAAGAcEKABAAAAAMYBARoAAAAAYBwQoAEAAAAAxgEBGgAAAABgHBCgAQAAAADGAQEaAAAAAGAcEKABAAAAAMYBARoAAAAAYBwQoAEAAAAAxgEBGgAAAABgHBCgAQAAAADGQcx3AQAAXzkUCDZ6B2NE5Qx7oVIpFgj4rggAAGA0BGgASAkfuT0/Oty1c9A3cotZ2vWzaUX3TylAiAYAgJSCIRwAwL/1FtuS5n3Hp2cisoTCDxzqqD/YxrB81QUAAHAKCNAAwLNWf+De1nbm5B8IiIj+YrWv7bckuyYAAIDTQ4AGAJ79d8/RCHv6g8wsPXGkF8egAQAgdSBAAwDP3nG5x/qxgLqDoVZ/IFnlAAAAnAECNADwiSXqC4XPuFlvKJSEYgAAAM4GAjQA8ElAJBee+Y3oA7dnMBZLQj0AAABnhAANADyrylGecZvHu3vNn22/9WDbOwPu2BgDpgEAABIPARoAeHazMf9sNvPHmE1W+zf27C/+onFFe8cu31CiCwMAADglBGgA4Nn3C83nnP4gdI5I9GxleZ3JmCMScbf0hcJrevvnNzZX79j15JFeaziSrEoBAACIEKABgHcyofBfc6pnKk+RoQ0SyeuzZ91dYGqYNaPvgnM3zJxxuVYzsjDhgSH/Tzq6p3y+Y+nu/Q0Wmz92il7SAAAAcYelvAGAf1Nk0os1eS1+PxHlioRSEpQqZN/Kz79/ijlfIuG2yROL6s3GerOxJxTabLWv67cdCgSIKMay77nc77ncK9o7r9br6s2GJceFbAAAgLhDgAYA/gUYZqvNQURigeDzGaUmsVihUOTk5Jxy46ky2cPFRQ8XFzUN+hqstk1WuzMSJSJ3NLrRattotVUqFcuM+fUmY5lCntTdAACA7IAhHADAv5dtDnc0SkRXaTUm8dl+sa/NVa0uLzt6wbmvnzPrBkO+RHDsuHOrP7Cqq2fGl02Ldu1d22dB/zsAAIgvBGgA4N+6fit34c7e7h1Ll+5YuvTw6tVn+W9lQuHVet3L1ZWWCxf+uWJ6ba6Ku50h+tTjvbftsPHT7Tfub33DORBF/zsAAIgHDOEAAJ61+QOfeLxEZJZKa2PSXV4vETHB4Hh/j04ivqfQfE+hef+Qf6PVvsFis4TDRBRkmK12x1a7o1Amvd6gv8NsqlGdenAIAADA2cARaADg2fMWG3dk+M4Co0gQh+l/1TnKJ8qmHb3g3HfnVp/c/27ecP87G/rfAQDAhCBAAwCfoiy70WojIgHRHWZTHH+zUECXazUNs2YcPU3/u8Lh/ncBBv3vAABgHBCgAYBP/3S6+kJhIrpEoy5PTNMMtVhUbza+O7e6+4IFT5RNG7kXrv/dbS2HCj/bcW/b4U88XgyRBgCAs4EADQB8Wmc5Nn3wroJ4Hn4+Ja7/3aHzahtr5z5YVKCXHJsE4o5G1/ZZLt61d9b2nY92Hekc//BrAADIKgjQAMAbSzj8L6eLiNRi0bX5+qTdL9f/rvc0/e/Kv0D/OwAAGAu6cAAAb16w2CIsS0TLTUalKNnf5+VC4dV63dV6XX84/LLN0WC17xz00XD/u0893pXtnd/S6+rMhit1WnE8ZjcCAEBmQIAGAN5ssNi4C3eZjTyWUSCVrigqXFFUOKr/XWC4/90UmfQ6g/5Os2ku+t8BAACGcAAAXz52e1v8ASKao8qZP7z6Cb+4/ne9Fyzg+t+NHBQ/Ggqv6e2vQf87AAAgIgRoAODLyPTB7yV++uC4iAQCrv9d3wULT9n/buoXO67ee3Cr3RFm0LcDACAbYQgHAPDAE429YncQkVwovMVoGLldWVJSfP/9RKSvqeGtuGFc/7t6s/FIMPSizf5sv/VwIEhEYYZ90znwpnNAKxbfYMyvMxkWqfP4LhYAAJIHARoAePCize6PMUR0rUGvk3z1RqQoKppSX09ECoWCt+JOUiyXPVxc9HBxUdOgb22/dYvN7o3GiMgVja7ts6zts8xUKm4y5t9mNpbKE9LKGgAAUgqGcAAAD9b1D7d/juvqg4lWm6v6c8V064ULX66u/JZeN9Kao+XE/nc+9L8DAMhoOAINAMm2d8jfOOgjolK5fLFGzXc54yYXCm8w5N9gyO8LhbfaHRsstl2+ITpV/7urdFoR+t8BAGQcBGgASLbn+i3chTsLjMJ0jpeFshP6371gsVrDETqp/91dZtMc9L8DAMggCNAAkFRhht1sdRCRkKjexGf75zji+t/9urT4Q7enwWL/q8PBjfDm+t+t6e2vzVXVmQy3mAwGieSUv8EfY97zeA94vAKiOTHmMqlUJsQQOwCAFIUADQBJ9TeH0xGJENE3dNpiuYzvcuKJ6393uVazJlr6umNgo9X+vsvNNbprGvQ1Dfoe7uheqtXUmw3X6PXS4WPvLNH/9PT9+kjPQCR67Bf120yHu/5fSfE9hWZ+9gQAAMaEAA0ASfXV9MEUa/8cRxqxmOt/1x0MbbHZ1/ZbOwJBIgoxzKj+dxep8+5sOfTC8IqMI6yhyL1th1v8gd+Xl/KxBwAAMBYEaABInq5g6AOXm4jyJZJv6bV8l5Nw0+Syh4uLHppa9JnXu9Fqf9FqH4yd0P+uUCrtC4dP8S8FRET/09u3VKe5Upf5DxQAQHrBGDsASJ71FitDRES3mY3ZM8ZXKKBF6rw/V0y3XTS6/92p0/Nx/rvnaOILBACA8cERaABIEoalkbEKd5ozZPrguIz0vzsaCv/FaltvtbUOBU67NUskoI/d3ijLitELDwAglSBAnyASiUSjUYfDwXchpzAwMMB3CfxgGCY1n5EkiEQimbTvH/r8R4IhIjpXqTAG/I6A/+RtYkNDwZ4eIgpptQFTxg6SlhHdpZRfXGi+6FDnaTcSEBFFWLbVajWJs+W92u12810Cb5xOJ98l8CMWi2XSG924hMPhrN13v9/v95/iU4AXkUhkvP8kW96Uz5JIJBIKhSqViu9CvhIIBGKxGBHl5OQIsuwolM/nIyKBQJCTk109dFmWHRoaIiKRSJRSK1pP0pa+rw4/n+5VZmtq2vODHxBR0S23zPrZz5JXHB9M0rN6yzbn5uaIRIkuhl/BYDAajRKRUqkUZs3YHo7f72cYhrL4TV4oFCqVSr5rSSqGYbjsKBaL5XI53+UkVTQaDQaDRCSVSqVSKd/lHBM+02i6kyFAn0AoFAqFwpT6aw6FQlyAlslk2fa5MjQ0xLKsQCBIqWckCRiG4QJ0qv01ToYjEnnT7SYilUh065QC+WkSoWS4TXI2PO8lMplBIrGPeeSjVC7TZ8EXSO7sHxFJpVJx1hxu5wSDQS5Ay+Xy7AzQ2fBiHyUWi3EBOpPe5M9SKBTiAnRKfXmYQL7KrkAGAHzZaLWHGZaIbjLmqzL9eOpZEgkEt5gMx66wp97GFom+PZC9oxoAAFITAjQAJMPI9MEMbv88Af81beo0bjWZ0xx5HIrFrtyzf0V7R4Q9TcQGAICkQ4AGgIT7wju4xzdERJVKxfl5uXyXk0L0EvG7c6vPyTnFANAaVc6CXBURsURrevsv3rW3MxhMeoEAAHAKCNAAkHAjqw9+r8CUXWM8z8IMhaJpQU3DrBnX6DSzZNIquex6vfbl6srG2rmfz5/zy5Kp3Nv0l97BeY3Nr9iztFEDAEBKya65GgCQfEOx2Mt2BxFJhYI6Uza2fz4jiUBQZzJen5fLTR5VqVQjc2seLSlepM6rO3jIEg57orEb97c8UFTw27KS7FmGBgAgBeEtGAAS62W70xuNEdHVep1RKuG7nPRzuVbTvKDm6zoNDQ/nuHDX3vYAhnMAAPAGARoAEmtk/AamD46te/36z8877/Pzzjv6yiujfmSSSt6aU/10ealEICCinYO++Y3Nm6x2PsoEAAAEaABIpDZ/4DOPl4imyKRf12r4LieNCYhWFBW+O7d6ikxKRIOx2K0H2+oPHhqKxfguDQAg6yBAA0ACPddv5bqv3WE2ibJskYhEuESjbl5Q8y29jru60Wpb0LSb63ACAABJg0mEAJAoUZbdaLUTkYDodvNZTR9U19TM2bCBiFQFBYktLm3lSySvnzNrTW/fjzu6wgzb4g+ct3PPE2XTVhQV8l0aAEC2wBFoAEiUN5wDlnCYiC7TqqcrzmrJVrFKlTNzZs7MmXKzOcHVpTFuOMdn8+aUK+REFGSYle2d1+1vcUWjfJcGAJAVEKABIFEwfTChanNVTbU1NxuPLQb+N7tzXmPz595BfqsCAMgGCNAAkBBHQ+G3BtxEpBGLv5Ov57uczJQnFm2uqtgwc0aOSERE3cHQ13btfbTrCINlvwEAEgkBGgASYoPFFmNZIrrVZFBg1Y9Eqjcbd9TOnaPKIaIoy67q6vnGnv3c4BkAAEgEfKoBQPyxROstx8Zv3InxG4k3S6n4cv6cB4uOzbx8z+WuaWx+1+XmtyoAgEyFAA0A8feR28MtlVebq5qnyuG7nKwgFwpXl5e9Uj1TIxYTkTUcuWL3/p90dHPnAQAAII4QoAEg/jB9kC/XGfTNC2rOz8slIoboySO9S3bvPxrCcA4AgHhCH2gAiDNPNPZ3h5OIFELhMmM+3+WkjfzFiwV6PRHpamsn83umyWXb5p3zq+6ex7p6GKJ/uz01jc0vzJzxTb02TpUCAGQ7BGgAiLNNVps/xhDRdQa9Vow3mbOVU1pKRiMRKVSqSf4qsUDwaEnxReq8uoNt1nDEEYlcvffAA0UFT5WVSoVYDxIAYLIwhAMA4mydxcZdwPgNfi3Vahpra76mySMilmhNb/9Fu/ZwY9MBAGAyEKABIJ72+IZ2DvqIqFQuv0SjHu8/D1mt1ldftb76qru5OQHVZZ0imfSDubN/WTJVJBAQUeOgr7ap+UWbne+6AADSGwI0AMTT2uHpg3cXmCYwVsB36FDH4493PP64/e2341tY1hIJBI+WFL83t7pQJiUibzR2y4G2+oOHuGE2AAAwAQjQABA3QYbZbLUTkUggqDMb+C4HvrJYo969oOaq4XmEG622BU3Ne4f8/FYFAJCmEKABIG7+Zne6olEiulKnnSqT8V0OnCBfInnznKqny4/NIzzoD5zXtHt1bx/fdQEApB8EaACIm3WWkfbPRn4rgVMSEK0oKvx03pzpCjkRBRhmZXvn9ftb3NEo36UBAKQTBGgAiI/OYPAjl4eITFLJN/U6vsuB01qQq9pZWzPSovuvdue8xuYvvIP8VgUAkEYQoAEgPtb1W7lZabeZjRIBmg2ntDyx6MWqyg0zZyhFQiLqCoa+tmvvo11HGCz7DQBwFhCgASAOGJYaLMeao91uRvvn9FBvNu6YP3d2jpKIIiy7qqvnO/sOOiMYzgEAcAYI0AAQB28NuHpCISJapM6bpVTwXU5aCvb1ubdvd2/fHrLZknanVTnK7bVzHywq4K6+4Ryoady1zeNNWgEAAOkIARoA4uC46YM4/DxB1rffPvjAAwcfeMDx8cfJvF+FULi6vGxr9UyNWExEvaHwpc37Hu06EmMxngMA4NQQoAFgshyRyD+cLiJSiUTXG/R8lwMTcb1Bv2tBzXl5uUQUY9lVXT1Ld+/vC4X5rgsAIBUhQAPAZL1gsYUYhohuNuarRCK+y4EJKpHL/l0z+8GiAm4G6IduT01j8z+dLp7LAgBIPWK+CwCAtLfecmzM7uTHb+gXLbrgyy+JSKHAQGoeyITC1eVlSzSaO1oPDUSi9kjkW3sPPFBU8FTZseVXAACAcAQaACbpM8/ggSE/Ec3OUXIDACDdfTtf17ygZpE6j4hYojW9/Yt27TkcCPJdFwBAqkCABoBJwfTBjDRVJvuwZvYvS6ZyHxI7Bn3zm5q32Bw8lwUAkBoQoAFg4nyx2Fabg4ikQsFyk4HvciCexALBoyXF79XMLpBKicgbjd18oLX+4CF/jOG7NAAAniFAA8DEbbE5BmMxIrpGrzdIJHyXA/F3qUa9+9yaK3Va7upGq+3cnbv3Dfn5rQoAgF8I0AAwcev6MX4j8xkkkn/MqXq6vJRbof3AkH9h0+7VvX181wUAwBsEaACYoBZ/4AvvIBEVyaSXa9V8lwMJJCBaUVT46fw5ZQo5EQUYZmV75437Wz3RGN+lAQDwAAEaACbo2X4Ld+GuApNIgB5nme/cXNXO2pqbjPnc1a12x8Kdu3f5hvitCgAg+dAHGgAmIsywf7HaiUhAVG8y8l1OJphyww25ixYRkXrKFL5rOS21WLSlqvIqnfa+Q4f9MabNH7hg554ny6Y9WFSIr1AAkD1wBBoAJuIN54AtHCGiy7Ua7rQ+TJJYpZIVFsoKC8U5OXzXcgb1ZuP2+XOrc5REFGKYle2d3913cCAS5bsuAIAkQYAGgInA9MEsV52j3FE793vDz/5rjoGaxuZPPF5+qwIASA4EaAAYt95Q+B2Xm4j0EvE1+bo4/ubBlpa2Rx5pe+SR/tdei+OvhURQCIVrK8s3zJyhEomIqCcUurR536NdRxiW78oAABIMARoAxm29xRpjWSK61WSUC+P5NhJ2OJzvv+98/31fS0scfy0kTr3Z2Fg7t0aVQ0RRll3V1bN0z77+cJjvugAAEggBGgDGhyXaYLFxl+8wY/ogUKVS8fn8OQ8WFXBXP3B55u5ofmvAxW9VAACJgwANAOPzgct9OBAkonNzVXNVqT7dDZJDLhSuLi/7++yZOomYiOyRyFV7Dqxo74iwGM8BABkIARoAxmdd/7HDz5g+CKN8J1+/q7bmInUeEbFEa3r7F+3a0xkM8l0XAECcIUADwDi4o9FXHU4iUgiFIwtqAIwolss+qpn9y5Kp3KfLdq9vXmPzyzYHz2UBAMQVAjQAjMNGqz3AMER0ozFfI8ZKTHAKYoHg0ZLid+ZWF0ilROSJxm460Fp/8BD3lwMAkAEQoAFgHJ5H+2c4O0u0muYFNd/QabirG622c5t27x/y81sVAEBcpFOAfu+997797W/39/ef8qcej+dPf/rTnXfeee21137ve997/vnn/X68UwPEU9Ogr9k3REQVSsUidR7f5WQa7969RxsajjY0DLa28l1LfBilkn/NqX66vFQiEBDR/iH/+Tv3cCvAAwCktbQ5A8uy7L///e/T/dTpdD700EMOh4OI5HK51Wp99dVXGxsbf/vb36pUqiSWCZDJRlYfvNNsFPBbSiZyNTYe+cMfiEhlNBrmzuW7nPgQEK0oKjw/L/fmA22dwaAvFqs72PbOgPv/Ksq45VcAANJRegRohmFef/313bt3n26DtWvXOhyOsrKyH/3oR0VFRR0dHY8//nhvb29DQ8MPfvCDZJYKkKkCDLPF5iAisUBQZ0L7ZxiH8/Jydy2o+V5r+1a7g4g2Wm3bBwe3VFVyy6986R18vd/aEwzKhMIFoch1xvx8iYTvkgEg/npCoa39tn1eb5RlK1Wq75iN1TlKvouaoFQP0I2NjZ988sm+fftsNtvptvF4PNu3b5dKpT/96U9NJhMRTZ8+/ZFHHlm5cuXHH3989913S6XSJJYMkJlesTtc0SgRXaXXFsoS9ZoSazSahQuJSFlSkqC7AF6oxaKXqyvX9qkfbO8MMUyrP3DBzj0/KS7a5vG87/KMbPac0/XDjq5fTit+qHgKznIAZIwwwz7S2b2mt++r3vAuz3/1HL3RmP/HiunaNJySnuoVf/755x988MHY22zbti0Wi82bN49Lz5yysrKysrKOjo7GxsYLL7wwwWUCZL6v2j+bEzh9UD179qxnniEihUKRuHsBvtxTaF6Qq1p2oO1QIBBkmEe7jpy8jT/GPNzR5YhEfju9JOkFAkD8sUR1LW0nt7NkiV6yOQ4Hgh/VzM5JtzFdqT6JcNmyZU8PUypPfZx/7969RDRv3rxRt8+fP5+Ixhj4AQBnqSMQ/NjtISKzVHqlXst3OZDG5ueqmhbMXW4yjL3Z73qOfukdTE5JAJBQr9gdYzSDbxz0PXnkaDLriYtUD9AGg6FsmOg0305cLhcRFRYWjrq9oKCAiNxud6KLBMh4z/VbubNut5uNXEcFgAnLFYn+MGO6eMy/I5boz32WZFUEAAn0pzO9ltf2Wxh27E1STqoP4TgbHo+HiHJyckbdzvXf4H56sltvvXVwcPThDZPJFIvFuESeIpjhpQdOtyMZjGVZ7r8p9YwkUzQaTYV9j7Ls+n4LEQmIrlPKE1oSOzw8LhQKhcPhxN1RCopEItyFcDicCs97Qv3bNxQ90+flxy53xj8OdNybfNYe7mEYJhue6FOKRCLZsO+fur1ERCzRab42W8ORnVbr9ITNrjmjkbffs5c5AfrkdnVjB+i+vj6v1zvqRp1Ox7JsLBZLQJmTlZpVJUHKPiNJkCL7/s6gzxKJEtH5OYoSsSg5JTHZt2rdyJeHFHneE8oRPvPH1UAslvGPw/GyamePlw1/8KeTDfvuZ5gQ9+Y25kknezhcIuZtGPQEnoVMCNAjnzqndLpvFbm5uSffKBQKiUiQSmeoR/YupapKDuw7pca+b3Yd+6p5q1aT6HpSaseT7Phdzvjd157FJ6VWKMr4x4Gy+28e+05ZsO9KkUgmEITGjGpEpBOLeXwoJnDXmRCgNRpNIBAYGhoadbvP5yMirfbUE55ee+21k29ctWrV4cOH9Xp93IucMI/Hw30H0Gq1XL7PHk6nk2VZoVCo0+n4riWpGIYZGBggIolEolar+S3GGo68O9hKRGqx6PbSEqUosX+E4XCYOzUkl8tPHpeV2ezDzY9lMllKvQslwmVqtaSrNzLmZ2qNOjfjHwcicrvd0WiUiHQ6XcZnqVG45c9EItHpPqkz1chgUalUmpeX+au6zslV7RhzTrBBIllQYBbx9/c/gRGDmRDINBoNEZ0coLlbsu1lCRBfGyw2LuXcbDQkOj1nOUlenqywUFZYKM6C9VO1YvENxvyxt3lnwPWK3ZmcegAgQRostj2+0QntOCwR3V1g4jE9T0yGHIEmov7+/lG3W63WkZ8CwMS8YDm2fPddBQls/wxEVHjddeorrqBTzejISE+VlWxze3tCodNt4IsxN+5veaCo4LdlJbIsO/8GkAEGY7EftB3+i9U+5laCGlXOI9OKklRT/GTCW9I555xDp+r33NzcTESzZ8/moSaAjLDN4z3oDxDROTnKBblZkeogaQpl0n/Pm32RevT5a5lQ+NDUKUu1GiJiidb09l+4a297IMhHjQAwQTsHfbWNu0fS89V63V2nOsx8Tb7u3bnVqnRbRYUy4wj0xRdfvG7dut27d3s8npEBoxaLpa2tTalUnn/++fyWB5C+1vUfO/x8d4GZ30ogI5XK5Z/MO+cjt+d1i607EJQJaKFOd6PJUCiTskRrevseOtwVYdmdg775jc1/rJh+xuVXACAVrO2zPNjeGWIYIpILhU+UTVtRVEhEPykuernfumdwMMayM3KU15pN6XtoJhMCtFqtXrhw4eeff/673/3upz/9qVKp9Hg8TzzxBMuyl156qVTKW1tBgLTmi8X+ancSkVQouMV0huGq8eJqbNz98MNEVPjd787+4Q+Tc6fAr8Uada1IGAqFiEij0YjFYiISEK0oKqxR5Sw/2HY0FB6MxW492Pb2gPuPFWVpt+QvQPbwRGPfa23faj+27mClUrGlqrJGdWxGeLlC/qMp5sHBHCJSKpWnW2E6LWRCgCaie+65p62tbffu3cuXL58yZUpPTw/LssXFxXV1dXyXBpCuNlvtvliMiK7N1+cPN4hINCYYDPX1EVE0WxeVyE7Bvj6/3U5EuXPmiI9rSnCJRt28oOaOlvY3nQNEtNFq2zE4+FJV5RxVdnVoAUgL272+ZQdaO4PHBlzVmYz/V1E2anhGxOMZamsjIlFRkbKkJPlFxksmjIEmIr1e//TTT1955ZUajebo0aMGg+Haa6996qmn0vrLDQC/1mH6ICRL1x//uOe22/bcdtvgoUOjfpQvkbx+zqyny0ulQgERtfgD5+3cs7q3j48yAeDUWKLVvX2Ldu3h0rNKJGqYNaNh1oyTBzcPfPEF92LvfeklPiqNm3Q6Ar1p06YxfqpWq++777777rsvafUAZLB9Q/7tXh8Rlchll6GVDfCKG86xSJ237EBreyAYZJiV7Z0fe7zPVZZrxen0KQaQkWzhyG0th94aOLYmeXWO8qWqyuqcDD+CmSFHoAEgvkamD95hNgnTrDsnZKbaXFVTbc3NxmPzCP9md85rbP58zNUZACDRPnB5ahqbR9Jzna/RFskAACAASURBVMm4ff7cjE/PhAANACcLM+wmq52IhES3mY18lwNwTJ5YtLmqYsPMGdw8wu5g6Gu79j7adYQ5wyLBABB/UZZ9tOvI0t37+sNhIlKLRVuqKhtmzciSJbeyYicBYFxedTjtkQgRfV2nnSaX8V0OwAnqzcYdtXO5eYRRll3V1fONPfst41+JFwAmrCcUWty8b1VXD0NERAvzVDtra2460/KimQQBGgBGw/RBSHGzlIov5895sKiAu/qey13T2PyuC51bAJLhNcdATWPzpx4vEQmIHiwq+GTenDKFnO+6kgoBGgBO0BsKv+/yEJFeIr5ar+W7nCxiffvtgw88cPCBBxzbtvFdSxqQC4Wry8teqZ6pEYuJyBqOXLF7/086umMsxnMAJEqIYVa0d3x338GBSJSIDBLJP+ZUrS4vk5y0xGDGQ4AGgBOs67dyEaTeZJQJ8RaRPMG+Pvf27e7t20NWK9+1pI3rDPrmBTXn5+USEUP05JHeJbv3Hw1hOAdA/LX6A+fv3LOmt5/7knqpRt28oOZKXZYeZ8GnIwB8hWFp/fD4jdsxfRDSwTS5bNu8c35ZMpX7PPu321PT2PwPp4vnsgAyS4PFtqBpd7NviIjEAsEvS6a+N3d2oSx7F3tGB00A+Mp7Lnd3MERE5+fl8rLYm6KoaEp9PRFpFyxI/r1DmhILBI+WFF+kzqs72GYNRxyRyNV7DzxQVPBU2bHlVwBgwgIMs7K9c22fhbs6VSbbXFWxSJ039r/KeAjQAPAV3qcPKktKiu+/n4gUCgUvBUD6WqrVNNbWLD/Y+rHbyxKt6e3/zDP4YlVleZbNbQKIo/1D/mUHWvcN+bmr387Xra+coZMgPSJAA8AwZyT6mmOAiHJEohsNWdSNCHhXct99xuuvJ6LcGTMm83uKZNIP5s5+rLvnV929MZZtHPTVNjX/qWL6yPIrAHD2Giy2+w4d9scYIpIJhU+WTXuwqHCS53R0558/Z8MGIsorKopHjbxBgAaAY/5itYUYhohuNOjzxCK+y4EsIi8sFOj1RCRSTnYBM5FA8GhJ8WKNevnBtr5Q2BuN3XKg7V9O958qpmfJ+g4Ak+eNxu5pa3/J5uCuVigVW6oq58VjXJ9Erc6ZOZOIZJN+sfML7yYAcMx6i427gPbPkO4Wa9S7F9RcNdyHcaPVtqCpee/waWgAGMOOQd+8puaR9Hy9Qb99/ty4pOdMggANAERE272+3b4hIqpQKi7M+tkhkAHyJZI3z6l6uvzYPMKD/sB5TbtX9/bxXRdA6mKJVvf2Ldq1pyMQJCKFUPh0eenW6plqnJM8CQI0ABAdN33w7gIT2hZAZhAQrSgq/HTenOkKOQ03E7h+f4s7GuW7NICUY49EvrnnwMr2zjDDElFVjnJ77dwVRYV815WiMAYaACjAMC/bHEQkFgjqTJhuBRllQa5qZ23NvW3tW2wOIvqr3dk06HuxqpJbfgV4MRCJbrbZP7I73NGYUSq5PBi+yZifI8JhTt586PbcerCtb3gRojqTEdMGxoYADQD0ss3BHZO7Wq8zS7O3MT6/ckpL9UuWEJFi6lS+a8k0eWLRi1WVV+q0XEuBrmDoa7v2PjKt6BfTitEnOvlesNgeONThi8VGbnlxwP3Tzu7nK2d8U5+ly9rxKMqyvxpuXENEeWLRnyvKlxnRiOkMEKABgNb189z+GYgof/FixbnnEpFKpeK7lsxUbzYuyFXddKB135A/wrKrunp2Dg6tnzlDj6a2SbSu33p3a/vJt9vCke/sO/jmOVXf0GmSX1XW6gmFlh9o2+bxclcX5Kq2VFVOR+v0s4CD8wDZrs0f+MTjJaIpMukV+OiCjMYN63ywqIC7+oZzoKZx10h6gESzRyI/PNx5up9GWfbetnaumSYkweuOgXmNzdzfv4DowaKCkQkDcEYI0ADZbp3FyhIR0W1mo0jA8/nsWDAY6usL9fVFPB5+K4FMpRAKV5eXba2eqRGLiag3FL60ed+jXUe489eQUC/bHN5obIwNuoOhd13upNWTtUIMs6K94zv7DjojUSIySCRvnlO1urxMiiFNZw0BGiCrRVm2wWInIgHRnWb+x2+4Gxt3fve7O7/73a4//YnvWiCTXW/Qfzl/DtfaNsayq7p6vrFnf384zHddGW7HoO+M22z3nnkbmIxDgcCFu/au6e3nvjJeqlE3H9c0Hc4SAjRAVvuH02UJh4noEo0aZ+6AL85t2442NBxtaAharUm70wql4vP5cx6YUsAdc3vf5alpbH57AIc/E8h1Fg0Ez2YbmLBNVntt4+6dgz4iEgkE/6+0+N251YWy5M0dH+rs5F7s7qampN1pImDmBEBWw/RBSAX2d96xvPEGEU255BLVlClJu1+ZULhmRtllWvVdre0DkagtHLlyz/4fFxc9Vlos4Xs4U4Zp8Qc2Wm3vu848NOtFm8MsldaZDMVyWRIKyx5DsdgDhzpGVpwtkkk3zar8mibZy2b52tqO/OEPRCS8557Ciy9O8r3HEQI0QPayhMNvDbiISC0WXZuv57scAH58J19fm6u65UDbJx4vS/Tkkd4PXO4X0YsgHtzR6Ms2R4PV/pnHe5ZjzJ2RyM87u3/R2X2BOq/eZLjZZMhFf+hJOzDkX3agdWQ1+6v1OvSfmSQM4QDIXusttgjLEtFykxEN8yGbTZXJPqyZ/cuSqdzLYMegb35TM7fwCkxAjGXfc7nrDx4q/GzHvW2HPz0uPY99aH9kLRWG6FOP9962w8ZPt9+4v/UN50AUszwnqsFiO3fnbi49iwWCX5ZMfXX2LKTnScLDB5ClWKL1/cfO5d1lNvJbDADvxALBoyXFl2jUyw+09YfD3mjs5gOt/3S6sB7buOwf8m+02tdbrLZw5Pjbi2TS5SbjnWZjRzD47b0HIyxLxBKdEKbzxKJ/15wjEQg2Wu0bLDZuekaQYbbaHVvtjkKZ9HqD/g6zqUaVk9RdSmfeaGxkDU4imiaXbcEanHGCAA2QpT52ew4FAkQ0R5UzPxcrdwAQEV2qUe8+t+a2g4f+NeAioo1WW5PP91JV5ewcJd+lpbS+UHir3fGCxdbsGzr+doVQ+C297p5C0xKthgvLFUrFO3Or725tPxwIHr/l/FzV+sryOaocInqibNpvSqd94HY3WOx/cziHYjHuLtb09q/p7a/KUdabDHeYTUapJGk7mI4aB33LDrSOPM7XGfTPVZZz3Rth8vA4AmSpdcOHn+/B9EGA4xgkkn/MqVrT2/fQ4a4Iyx4Y8i9s2v142bQVRYV8l5ZyggzzhnOgwWJ/a8B1/BALIRE3gvkWk0F10gjmxRp168L577k871ss7ljMIJFcUWBepM47/nC0UECXazWXazXPRMteczg3Wu3vu9zcHRwY8v+ko/tnnUcu1ajrTIYbjPkKIU4RnIAlWtPb9+OOrjDDEpFcKHwCf8DxhgANkI080dhfHQ4ikguFt5gMfJcDRETd69cf+u//JqKqVaum33or3+VkNQHRiqLCC9V5yw60dgSCAYZZ2d75qWfw2cpytRgT2ohh6TOvd6PV/qLVPhg7YWGUWUrFjcb8282mkjF7aIgEgm/oNLVMlIhEIpFWfdpeEGqxqN5srDcbe0KhzVb7c/3W9kCQhodZv+dyr2jvvNGYX2cyXHRiBM9ajkjk9pZD/3C6uKuzlIqXqmeeg1Mo8YYADZCNNtvs/hhDRNca9Fqc0QM4lXNzVTtra+5ta3/J5iCirXbH7qGhLVWV87J4DG53MLTFZl/bb+04cQCGViy+wZhfZzIsOn0UPpmnsZFlGIlSqV28+IwbT5XJHi4ueri4qGnQ12C1bbLauVX03NHo2j7L2j5LpVKxzJhfbzKWZXH7lI/cnlsPth0NHVsSqM5k/GNFWQ7amCQAPjgBstFX7Z9TYPVBgJSlFou2VFVepdPed+iwP8a0+QMX7NzzZNm0B4sKs+pgpzsafd0xcPw4Co5MKFyq1dSbDdfo9RNYBbpl5UomEpFPmTLt44/P/l/V5qpqc1VPlpW863JvtNhfdTi5bkKt/sCqrp7Hunqys/9djGUf6+75VXcvtyh9nlj0p4rpNxtxgjFREKABss7eIX/ToI+ISuXyxRo13+WcIHf27FnPPENE6mnT+K4F4Jh6s7E2V3XTgdb9Q/4Qw6xs7/zQ7Xm+coYu0xuBxVj2Q7enwWL/q8PBnbMaUZurqjMZbjEZDBJ+ZvLJhcKr9bqr9br+cJhrNc2trsf1v/vU413R3nm1XldnNlyp04ozfVmc3lB4+cHWj91e7mptrmpLVWV5Fh+JT4IMf/EDwMme7bNwF+4qMI3/mFFiSTUazcKFRKRQKPiuBZJHpFCI8/KISJiqA4qqc5Q7aueuONTxbL+ViF5zDNQMNm+uqhjXiIU0wnWje8FitZ7YjW6KTHqdQX+X2TQnZcaxFEilK4oKVxQVcjWf3P+Oq/lOs2luytQcX++63HUH27hnSkD0QFHBU2WlEzghkBwCiYR7sYtk6b3SZIq+VQFAgoQZ9kWbg4iERPVmnN2DlDDjkUeKf/QjIsrTaPiu5bQUQuHayvJF6rz7D3X4YrGeUOjS5n0/m1b0i2nFqZpVxo3rRrfBYtt1qm50dWbDVTqtKFWP5lbnKJ8om/br0uJRR82PZm7/uyjL/qq757GuHu7sQL5Esn5m+bf0Op7LGpPxssvOffddIlIq03teIwI0QHb5m8PpiESI6Aq9dmqaHwAASL56s/G8vNxlB1qbfUNRll3V1bPN4/3LrIoCqZTv0iZuYt3oUpNIIDib/nf3FJomNm47dXQHQzcfaP3cO8hdvUSj3jSrYoosjf8O0wsCNEB2wfRBgEmqVCo+nz/n4Y6uNb39RPSByzN3R3PDrBlX6LR8lzZuTYO+tf3WLTa7N3pCN7qZSsVNxvzbzMZSebqOox3pf3ckGHrRZn+233r4xP53I51D0rH/3d/szrta293RKBEJiH5cXPTr0uKUPTmQkRCgAbJIVzD0gctNRPkSyTf16fdhD5Ai5ELh6vKySzXqu1rbByJReyRy1Z4DDxQV/G56qSQdQsyoTDliYt3oUlyx/IT+d3+x2gciUSJyDfe/S69vC0GGGfnyRkQmqaRhZsXXdak79ilTIUADZJHn+63cULnbzUYZ1u4CmJzv5Ovnq1S3HGz71ONlidb09n/hHdxSVZmyOcwTjY0a1cCRCgVf12on3I0uXYz0vxs1XqXlxP53qTxepcUfuOlA657hEeqXazUbZ80wp/PwofSFAA2QLRiWNliPLd99h9nIbzEAmaFYLvuoZvbIRK7tXt+8xua1FeU3GvP5Lu0rY3Sj4+bV3Vlg4qsbXfLJhcIbDPk3GPK5/ncjMyZH+t+tbO9MzRmTDRbbDw51DMViRCQWCDJsAmvaQYAGyBbvuFxHgiEiulCdW4VlXVOP/qKLYlIpEWnmz+e7FhgHsUDwaEnxxeq8uoOH+sNhTzR204HWN52uP1dOV/B9nmfsbnQZ3NntbIzqfzfyKAVO7H+XCj37BmOx77cd3my1c1enyWWbZ1VeqM7lt6oshwANkC0wfTDFqSoqBFOmEFGOSsV3LTBuS7Sa5gU19S1tbw+4iWij1bbT53upqrKajy+ro9YWGTHSjS4b1hY5e2fsf8fvqjFNg75lB1rbh0erfzdfv25muTZVO6ZnDzwBAFnBGYm+4XQRkUokuiGVTi4DZAyjVPKvOdVrevseOtwVYdn9Q/7zd+75Y8X0W01JargeZJhRq1tzRrrRpdrq1rX//CcRiVJj9MhI/7s10dJR65Y3DfqaBn0/7uhK8khxlmhNb9+PO7rCDEtEcqHwibJpK4oKk3DXcEYI0ABZYYPFFmIYIlpmzE+pT9BRwg6Hc9s2ItKUl+fU1vJdDsD4CIhWFBWen5d784G2zmDQF4vVHWx7Z8D9fxVlCZ2XxvWX2GS1OyPR429P8f4Sx1akS7F3JI1YzPW/6w6GthzXqyTMsG86B950DiSnV4kjErmjpf1N5wB3daZSsaWqMpuH3KQaBGiArDAyffCugpQevzHY0tL2yCNENHX5chMCNKSn8/Jydy2o+V5r+1a7g4g2Wm3bBwe3VFXWxDv9cN3onuu3tp/YjU4jFt+Yth2OU8c0uezh4qKHphZ95vVutNpftNoHYzE6rv/dLKXiRmP+7WZTiTzOi1J97PbecrD1aCjMXa0zGf9YUZaTYt80shwCNEDm+8I7yLU9mqlUnJ+HeSeQco5u2TKwYwcRzX744bzp0/kuJw7UYtHL1ZVr+9QPtneGGKbVH7hg5554nX8/XTc6kUCQGWvspRShgBap8xap81aXl47qf3cwAf3vuGEb3CggIsoVif5YMX15skYBJYFn9+72554jIvM3vlF23XV8lzNxCNAAmW9k+uD3Csz8VgJwSoP79zvff5+Iwvfey3ct8XRPoXlBrmrZgbZDgUCQYVa2d37k9j4/0RlgI93o/uZwcr3MRnDd6O4wm4zSlBhPnJFG+t/1hcJb7Y4XLLbmePe/s4UjdS1t7wy4uavzc1VbqipmKBTx3A2+BS0W7sWem+ZflRGgATLcUCz2st1BRFKhIGmTmQCAMz9X1bRg7n1thzdZ7UT0qsO5s9G3eVbFReo8RySy3mJ73+60RCJ5IuFF3qE7zMYK5SnSEtdnbYPFZgmHj7+9UCa93qC/w2yK++AQGEOh7IT+d+stVtuJ/e+KZNLlJuOdp3k2dw76NlhsO9zuIMMWyWRXGvPrTAaVSPSey1138BD3FAuIHigq+G1ZCVa8SlkI0AAZ7iWbwxuNEdHVeh2OTgEkX65I9JdZFV/XarhVMI4EQ4ub933XoH97wMW9NjnbfP6neo4+Uly0qrSYO3o5EIm+Ynes7bc2ndiNTi4UXo1udClgVP+7V+yOAMMQUW8o/OSR3ieP9HL975abDPkSCRGFGfb/O3T42eFTgkS0KxB8w+15rKvnGzp1g8XOLXKjFouerSy/wYB2SSkNARogw62zDLd/Tu3pgwCZrd5sXJiXu+xA627fUJRlt9ocxBKdmH5jLPtYd0+MZc9X56ZRN7os91X/uxmn7n/3cEf3Uq2m3mx4zeHaNDyf+3j94fALlmOLpJyXl/tiVUVqdk2B4yFAA2SyVn/gc88gERXJpF/XavguByCrzVQqvpg/56GOrv/t7ScanZ5H/OZI76hbKpWKZcb8epOxTIFclbpG+t+1+gMv2uwbrfaOQJCIQgzD9b874294sKjgd9NLJTirkA4QoAEy2XP9Vu5AyO1m08QmtUDShJ3Ooa4uIpKVl8vNmO6ZmeRC4bf1umMB+kx0EvEyo6HOZEDznPRSqVQ8WlL8i2nFH7k9DVbbX+1O34mTPkcbPhdxf2EB0nO6QIA+AcMwDMMEg8Ezb5osDMONiaJQKCTIstcVy7Lcf1PqGUkCdvik7ST/GiMs22CxEpGQaLlOnRYPYyQS4S5k4fN+9NVXD//P/xBR5S9+IbnpJr7LSaqRv/lIJJLxz3uj23PGbUxSyeqS4is0edwcssx+TDL4xX6hQnZhydT/nlr4msu9orPntDF6+LN9u8tdnOn9B2PDD0JKxa3widNzzwYC9AlisRjDMD6f78ybJt3Q0BDfJfCDZdnUfEaSIBaLTWbf/+EdtEWiRLRIpcyPRHzD2TSVjQToSe57OopGoyMXsm3fRwJ0MBjM+H13+ANn3KZcIlkiFUf8/jR40U7CkT/+kRhGlJc3pa6O71oS69ty2WMi4RmOQxPZhoZ8sgyf6p2ab/KR8X8+IkCfQCKRiMVivV7PdyFf8Xq93POq1WqFWdbOZmBggGVZoVCo1Wr5riWpGIZxuVxEJJFI8vImvlTs1v5js1XunTolpf6qxxAe7niaaq/EJHBIpdwFmUyWbfveOfzmplKpMn7fS4JhsjvH3mZqjjLjHwci+nLTJiYSkU+ZMmflSr5rSbhCRV9X+AwprVyn1et1yamHL/7h+ZESiSR1/shxBDo+UnOkhEAgSM3CkiDbdvz4/Z3wvh8Nhd8acBORRiz+riE/XR7D/IsvvuDLL4lIoVCkS82JkLX7ng1vdJedxXTeSzXqjH8cjpcNO7tYo/7MMzjGBhKB4GI87zyZQCXZdUQTIHu8YLHFWJaI6kwGRZadu4C0o5w+XbNwoWbhQklu5s+Wq85Rfl03VoYukEpvxppHGef7hWalaKy34tvNxoktUZleZPn53ItdWVzMdy2TkvlPFUAWYoleGG7/fCfaP0PKK779dtPNNxNRjiYrmi0+W1F+0a49vaFTnDWWCYV/mVWBNs+ZZ6pM9qeK6bcdPMSe6qdzVDlPTS9Ndk180NTWznrmGSJSKpV81zIpOC4FkIE+cnvaA0Eiqs1VYY1fgFRTLJd9OX/uNfm6UaeN56lyts075zKtmp+yIMHqTMZ/zqkqP7GZt1gguMNs/LjmHLUY35rSCY5AA2Sgdf1YfRAgpRXKpK/OnnU4EHyr32INhXKEwssKzOei33Omu0KnbVk4/xO351ObPcgwxQrFVQXmQpmU77pg3BCgATKNJxr7u8NJRAqhcJkxn+9yAOC0pivky3UaroOhPlfFdzmQDCKBYFFebnUsSkRSqTQP6Tk9IUADZJq/WG3+GENE1xvys2FKCkBac3zwQWhggIh0t98uwAs2O0S8XuurrxKRqqgo74or+C4HJgKvVYBMc9z4DSO/lQDAGfWsW+draSGiyltuESJAZ4eQw9Hx+ONElL948TQE6PSE1ypARtnjG9rlGyKiMoX8axpMRUonBd/+tmLOHCLSlZfzXQsAAIwFARogo6wdPvx8d4EpVTrUw9mR6vU5cjkRSVQYCwtZQVZYyEQiMrOZ70IAxg0BGiBzBBlms9VORGKB4DYTxm8AQEqrefllIhKh6TWkIQRogMzxV7vTFY0S0ZU6bZr2RfIdPtzx3HNEZLjootJrr+W7HAAAgFNAgAbIHBnQ/jnU389NTpfm5BACNAAApCSsRAiQITqDwX+7PURkkkqu0mv5LgdgHA795jc7li7dsXSpd/9+vmsBgASyffAB92LvWruW71omBUegATLEun4rQ0REt5mNEgEmEEI6iQUCUa+XiJholO9aACCB2EiEe7HHQiG+a5kUHIEGyAQxlm2w2LnLt5vTdfwGAABAWkCABsgEbw24e0IhIlqkzpulVPBdDgAAQCZDgAbIBBkwfRAAACBdYAw0QNqzhSNvOgeISCUSXW/Q810OAIzDvE2botEoEYkUOHeULVRlZRd8+SURSaVp2W8UCAEaIAM0WG0RliWiW0wGFZYkSFvevXstn3xCRIVLlsjnzuW7HAAAOC0EaIC0t95i4y7chemD6czV2HjkD38gIpXRaECABgBIYQjQAOntU4/3wJCfiGbnKBfmqfguBwDgbB1csYIYRmownLdmDd+1AIwPAjRAesuw6YMilSpn5kwikpkyYXcAYAzepiYmEpFPmcJ3IQDjhgANqWi3b+jPfZaPXW5vLKYWiS7Rub9faJ6do+S7rpTji8VesTuJSCoULDcZ+C4nDjQ1NXM2bCAiBSZUAQBAqkKAhtTCEv2i88hvunuY4Vt6KLLvaP+f+iz/NW3qL0um8llc6tlicwzGYkT0nXy9QSLhuxyACTJ8/evS4mIikpvNfNcCAAmkqqgovv9+ItKfey7ftUwKAjSklieO9P6qu+fk22Ms+2jXEZVI+KOpONn3la/Gb2D6IKQz/cUXqxYuJCK5RsN3LQCQQDmlpVPq64lIqUzvs8pYSAVSSH84/FjXKdLziF929djCkaTVk+Ja/IEvvINEVCSTLtGq+S4HAAAgWyBAQwr5m90ZYJgxNhiKxf7ucCatnhT3bL+Fu3BXgUkkEPBbDAAAQPZAgIYUsm/IH5dtskGYYTda7EQkJLoD4zcAAACSCGOgIYUMRGJnsQ2GcBARve4csEciRLREq5kml/FdDgBMUM+6dYG+PiLSPv64CAs7Z4eQw9Hx298SUd6sWXl33813OTARCNDAvzDD/nNgYIPF/oZz4Iwbv2R3Bva13GY2XqnTSoXZO27h+cxq/wxEJJTJxHl5RCREisomjg8+8LW0EBH72GOEpz47RLxe66uvElHM7SYE6PSEAA182j/k32i1r7dYh6cGskSC4/9/shjL/t3h/LvDqRWLbzDm15kMi9R5SSs4RfSGwu+43ESkl4i/k6/juxyIj6m33KK75hoiUqmwoiQAQEpDgAYeHA2FX7E71ltsu31Dx9+eJxJLBAJnNHq69GySSgIM443GiMgVja7ts6zts8xUKm4y5t9mNpbK5UkoPhU832+NsSwR3WoyyoSYyQAAacl4zTVsNCrV4SgApB8EaEieIMO84RxosNjfGnBFWXbkdiHRBeq8epNhucnQH45cvGuvJRw++Z8XyqSfzptjlkpG/ZIWf2BVV89jXT3cL7nFZFCJRMnbq6RjiRqsNu7yHWYjv8UAAExY6UMPEZEoo9+xIVMhQEPCMSx95vVutNpftNq5ZfNGzFIqbjTm32E2jUyDK1eImmrnrmzv/KvdMdLQTiQQ3GDQ/095qVkqJaIbDPk3GPL7QuGtdscGi22Xb4iIGKJPPd5PPd6V7Z3f0uvqzIardNqMbO72vst9OBAkooV5qrmqHL7LiTN3c/O+VauIqOCqq2bdfz/f5QAAAJwCAjQkUKs/8KLNvtFq7wgEj79dJxFfbzjt8OVCmfTl6kpLuPS9o/22SMQslS4pLDBJR69TXSiTrigqXFFUyA2kfsFitYYjRBRgmK12x1a7Y4pMep1Bf5fZNCezUmZmrz4Y8/mGWlqIKFRby3ctkDwRlyvkdhMRo1SSGB9MABkr5veH+vqISGowUDovRoj3KYg/dzT6umNgo9X+vsvNHne7TChcqtXUmw3fyddLznRs2CyVXpmnYllWKBTqTkrPx6vOUT5RNu3XpcUfuj0NFvtfHQ5/jCGio6Hwi4lS+QAAIABJREFUmt7+Nb39tbmqOpPhFpPBIBnr96SFgUj0VccAESmEwhuN+XyXAxAfh3//e8sbbxDRBS+/nI/vTgCZy7Ft2+7/+A8iKrnnnnMefpjvciYOARriJsayXIR9xe4YtaAgF2GXmwz544mw/S+9FAsGxUql7vvfP+PGIoHgcq3mcq1mTbR0VHxvGvQ1Dfoe7ujm4vs1en369r/bZLMHGYaIbjTma3CgDgAAgA/4AIY4OKkb3TFFMulyk/FOs7FCqZjAr+197rmIxyPRaqvPIkCP0IjF9WZjvdnYHQxtsdnX9lu5ASQhhnnTOfCmcyCt+9+h/TMAAADvEKBh4rhpfC9YbM0ndqNTCIXf0uvuKTRdptHweKh3mlz2cHHRQ1OLRk1hHOl/x01hvN1sKkmTlfwaB33cQ12hVKRj+gcAAMgMCNAwbmfsRpdSjeSEAlqkzlukzltdXjqq7IPp1v/u+OmD6ToGBQBOlDt7NrcCpSC1338gjsRKpWbhQiLKqajguxaYIARoOFtn7EaX4ody5ULh8f3vRg6cj+p/d0+haYlWk4LxNMAwW2wOIhILBHVmA9/lAEB8lP/0p9FolLCEezaRm82znnmGiKR40tMWAjScGTeY+Nl+6+ETu9Gl6WDiUf3vRoZuj/S/m+TQ7QR5xe5wR6NE9E29tgDvuZnI8dFHPX//OxGVLF9eeMklfJcDAACnhQANp3XGbnRp3c6CTup/N9I8pDcUfvJI75NHeifWPCRB1vUfW30Q0wcz1VBnp/P994nI9LWv8V0LAACMZbIB+n//93+JqLKycunSpfGoB/g30o1upKHyiExqqDziq/53M0pftjkarPbPPN5T9r87m/bVCdIRCH7s9hCRWSq9QqflpQYAgPj6ctEiJhKRT5my9OOP+a4FYHwmG6BXrlwZi8WWLFmCAJ0BRi3pNyJTl/QbRSMW31NovqfQPGoBxZH+d2MvoJhQz/ZbuUx/h9nIV4hPDkVR0ZT6eiLSLljAdy0AAACnNtkAPWvWrH379rW3t8elGuAFN6lug8W261Td6OrMhqt0WlFGh7ZRKpWKR0uKfzGteNSkyYHIsf53VTnKGwz6O8ymaUmZNBll2QarjYgERHcUGJNwjzxSlpQU338/ESkUKTQAHQAA4HiTDdD/9V//ddNNN3V3d//jH//45je/GZeaIDnSqxtd8o3R/+7AkH/VkH+k/91ykyEnkQ/UvwZcfaEwEX1No56BWAmZqOS++4zXX09EuTNm8F0LACSQ7vzz52zYQER5RUV81zIpkw3QN954Y39//w9/+MN77rln8+bNl2DmeDpoGvSt7bdusdm90RO60c1UKm4y5t9mNpbK5XzVdjyRSsWyrEil4reMkf53R0PhV+yO9Rbb7hP73z3U0XWNXl9vNiSo/91X7Z8z/fAzZC15YaFArycikVLJdy0AkEAStTpn5kwikqX5i32yAfqtt96qrKz82c9+9pvf/Gbx4sULFiyorq4uKCjIyTn1YNmf//znk7xHmLAjwdCLadWNbv7f/86yrFAo5LuQY6acpv+dNxrbaLVttNqmymS3mAx3FRjjeJzYGo780+kiIrVYdF1+frx+LQAAAEzYZAP0lVdeefzVxsbGxsbGMbZHgE4+TzT2msN5cjc6qVDwda02A7rRJd/x/e/W9llfczrDDEtEPaFQ3PvfvWCxRliWiG42GpSiVPkuAQAAkM0mG6BPd6Q5+Vwu1+bNm1taWqxWa2FhYXV19c0336zi++w/j8boRleVo6w3Ge4wm4zSzOlGl3wj/e9c0ejWhPW/e8GC9s8AAACpZbIB2ufzxaWOSWppaVm1atXQ0BAR5ebmdnR0dHR0bNu27de//vXUqVP5ri7ZuAEGGyw2Szh8/O1cN7o7zaa5Gd2NLvm0w/3vWvyBLTZ7g8XeGYxP/7vPh/wt/gARnZOjXJCbvd8GATLY/v/4j6H2diK67J13xJglnB38PT076+qISHf++QueeorvcmAiMmElwnA4vHr16qGhoYsvvvjee+/Ny8tzOp3PPPPMzp0716xZ8+STT6bOINqE6g+HuXVAdg6e8K1GLhRerdfVmQ1X6rTibOpGl3wzT+x/t9lq953U/67eZLjNbDSf3VrcDY4B7sL3Cs0JrBtSQ05pqX7JEiJSZN/X/mwWttlCfX1ERCx7pm0hQzCRCPekRwYG+K4FJigTAvS+ffuOHj1qNBpXrlwpkUiISK/X/+d//ufdd9/d2tra3d1dWlrKd40Tsds3tLq3790BlzUSzRUJa3NVdxWYbzTmj4rAQYZ51+XeaLG/6nBGTtWN7maTITeLu9El30j/u6fLS990DjRY7P8acMWG+9/9pKP7kY7uy7SaOpPhOoN+VP87hqUtNvv6fmuTzzcYY7h/JREKbjZi+mDmy1+8WHHuuUSUzWPPAADSQtwCtMfj2bRp04cffrh3716XyxWNRnU6XXV19ZIlS+rq6jQaTbzu6GSdnZ1EVFVVJTluwpZKpSovL9+zZ09nZ2c6Bujf9Rz9aUf3SHvmgWjsXZfnXZdnvcX6SvVMrj1z06CvwWrbZLU7I9Hj/22lUrEslbrRZS3Fif3vnrfY9gz3v3vP5X7P5X6wvePbx/W/80Zj1+4/+L7LM+r3RBl2k9W+oqiQj50AAEiU0oceYllWkpvLdyEA4xaHAM2y7LPPPvujH/1o1HjogYGB9vb211577ZFHHvn9739/9913CxIzfiAcDhMRwzCjbmdZduSn6WWj1fbQ4a5T/ujtAfe1+/9/9u40MIoq3Rv4U6equtPZ9wDZE0JCgADZWERFllFGYASUVbbr/qroOCjqzDv39Y6jouOCK+OMw76qgKCgo6gMF5GsELawk0AgIWRfOumqOuf9UEkIIQRIL9Xd9fy+0N2pdP2bTnc/XXXOcwpH+/v982LZyau70fkLwtTQ4NlhIbf5+eJADafS1v9O/c6zruxyuSQBQM3V/e/21tT9p6Zj9QwADODZk2fCDIbpOjgOTWVZrq0FAAUAnGaOMkLIHkJ/9zsA4PEcKXJBNiig33jjjZdfflm97Ovr26dPn5iYGEEQzpw5U1hYWFNTU19f/+ijj9bW1v7hD3+wfnfX6t27NwAcPHjQbDa3Lf9bVVV14sSJtp+6EAtlL5wqAgZwnSr4+8rq7yur2n7Mc9xd/n6zw0IeCA026WO0t+tK8/FO8/F+Ky72u6qqVaXlHfrfdf27C0+duT8kyO1HsVf9+mvOI48AQOSsWYP+53+0joMQQgh1wtoC+uDBg2pr56CgoD//+c8PP/ywZ7ulZcxm8z/+8Y//+Z//qaioWLRo0fjx4xMTE63c47XS0tJSUlIKCgpeffXVhx56qFevXmfPnv3000+bmppuv/32+Pj4Tn8rLy9PluUON5rNZsaYJEk2D3nzdlbXlFos16ueW3EAkO7tNSs0eFpwYEuzYUWRFKXrX3NR2j4jNscB3OPrc4+vT7kUuaG8ck355dz6hhv+Vkmz5eeKyjudbLEbm1Na/4Y1fyU6XttjVxRFb4+9Kju77vRpADD89remkBCt42hDkiSms+ddpecXuw4fe31RUdl//gMAAf37i2lpWsdp0Y1nwdoC+sMPP6SUiqK4devW4cOHd/ipyWRasGBBamrqXXfdJcvy+++//9FHH1m5x2sRQv74xz8uXrw4Ly/v2Wefbbt91KhRTz755PXGjSxcuLC2trbDjQMGDFAUpaaz0+gOc6Cq+obbhIvChuiIRA8jAEBjo5Zx7Y9Squ0zYj8GgNleHrO9Io41Nd9/9nzpNd/oOsivrBoEbj5Pv7m5Wb2g+StRQ2az2Ww2a53CoS5u2XLpm28AwLN3b5+b61HjNljrXJe6ujqis1pK5cZv8tdjbmg5aMIY09tjr9y///TrrwNA+Pz5BqcZI9CNAtraM/4//fQTAMyePfva6rnNiBEj5s6dCwA//PCDlbu7nl9++aWwsBAAvLy8oqOjPTw8ACA/Pz8/P99Oe7Sf5msGc18rVBBaqme3dvzFF48+/fSxF1/UOojdJXoYQ8Ubf5u1YJcrhBBCyAlYewS6pKQEAIYMGdL1ZkOHDv3ss8/On7/BKM/u2b1795IlS7y8vF566aWhQ4dyHMcY+/HHHz/++OPXXnvtlVdeGThw4LW/NX78+Kampg43Xrx4UZIkD02bV8S0GwPTGQbARXkYtQ3pGLV5eVJNjeDvr4cHG2E0FJg7/kF2EOvp6fb/FfWt04kIIW7/YDuQZVkdVyaKot6mVbWdKjQYDHp73tsYjUZeZ49d/RTmOM5odP9DQu0p7U6z6O0PnnfKN/luLBhibQGtnntiNzowZqf+G+quV65cCQCPPvrosGHD2nY3evTompqa5cuXr169utMC+rnnnrv2xldeeaWmpkbbJqzjjR7imWLpuv+lHABMCA3RT6dYjuP08GAnhIZsr+44pqg9A+F+2zPMW3CH3u1dqGv9HCWE6OF5b89sNqsFtNGoi2/I7bV9RhiNRr09722P3cvLS7jBARR3oxbQOnyxK60vcB0+9srWjsM8zzvPY+9GxzZrh3CEh4cDwL59+7re7NdffwWAiIgIK3d3rfr6+rKyMgBIT0/v8CP1lpMnT17b4c6ZBYnCE+FdLTsXZ/KYFabTSTZubE5YaFSXw3KeDu/l7+7VM0I6FDZxYvicOeFz5nDtljJA7s3g768+6cGjR2udBXWTtZ/Ho0ePPnny5KpVq+bNm3fHHXd0us2ePXtWrFgBAKNGjbJyd9cyGo2EEEqpck0DCvVYjslkst/xbzt5Iy6moL7x5+pOJhYEisLmfkke2K7O7XjyZFO/pDEHDldfNZWwpZ3h2AD/v8ZGaZUNIWQ/vaZNUz+tCH5D1g1DYGDUk08CgEFnU2bdibV12IIFCwghsizfd9997777bkPDVd24GhsblyxZ8rvf/U6SJELI008/beXurmUwGKKiogBgz549HX6k3hIfH+9yBbSJkH8P7PdqbHRwuwMSAsdNDw3enz4oxRtXl3BPaT7e+emDHggJ5q/8xXIhovhGXPT2lGQjfmtyd+fWrs0eOzZ77NiLW7dqnQUhhFBXrP2+m5ycvHjx4ueff76qquq555777//+78TExOjoaAAoKio6duxYXV2duuXrr7+enJxsbd7OTJ48+Z133lm2bBkhZPTo0QaDobGxcfv27V988QUATJo0yR47tTeR4/4YHfFiVPie0rLzTU0+hL+9Zw9/A57gc3MxHsaN/RKrLNLuixfrKY00mYaHhfKu9g0QdQ9tblZXYaQuuH4qQt1Qk5PDKBU9PQNGjtQ6C0K3xgYnjBYuXBgUFPTMM8/U1dXV1dXl5OTk5OS038DHx+edd9556KGHrN9Xp0aOHHnixIlt27Z98sknS5cu9fHxURs8cxw3c+bM1NRUO+3XAXiOG+hpShYFAPAV9DUrX8/8BH64lyeo3RiwekYIuanCZ5+lkuQRHh79n/9onQWhW2ObEVfz58+fMmXKmjVrfvzxx0OHDlVVVQFAQEBA//7977rrrlmzZvn5+dlkR9fzyCOP3HbbbV999VVRUdHly5cjIyNjYmKmTJkSFxdn1/06wMUvv2w8dw4AfP/wB4PTzFdFdiXX1xd/9BEAeEZF+c2fr3Uch/JJSurz2msA4O80DfYRQgihDmw2ZcHX1/eJJ5544oknbHWHtyo5OdlOQ0S0denbb2tycwGg7xNPABbQ+iA3NJSsXAkA/hkZSToroA3BwUGjRwOAyWTSOgtCCCHUOZzzixBCSGNJf/lL7J/+BAD+/v5aZ0EI2VHY3XcP27cPADxdvOs5FtDIeQXeeafc0CDgcXeEEEIIOZNbK6A//PBDK/f31FNPWXkPSD/i//Qnxlg3FthECCGEELKfWyugrW/kjAU0QgghhBByaTiEAyGEENKM0tAgNzcDAAQGArat1AemKGrTd97LC3x9tY6DuuPWCmjGmJ1yIIQQQjpU8Oij9YWFADDu4EHBxadVoZvUUFSUfc89ABA8cuSwzz7TOg7qDjwCjRBCTiEgPT3qyScBwHfAAK2zIIQQ6oqDCujLly8//PDDCQkJb731lmP2iBBCrsV3wAA+Lg4AvLHzDEIIOTcHFdA//fTTV199FRQUhAU0QgghhABg0MaNAMAbDFoHQeiW2aCAlmV5yZIlP//884kTJ663walTpwBAFEXrd6c3puhouaEBAIiA4230goiiV1ISAJiio7XO4miWy5crdu8GAP/evb3S0rSOgxCyI2OvXgDA87zWQRC6ZdbWZIqiTJgw4dtvv72ZjV966SUrd6dDff70J0mSAEDEBbp0wxAYmLJiBejyO2ddYeHxl18GgMhZs8KwgEYIIeSUrC2gt27dqlbP4eHho0ePrqur27x5MwD89re/jYyMrK+v37Vr1/nz5wFg3bp106dPtz4xQgghN1O6dWtVXh4A9H36aZ+YGK3jIITspfbIkTOrVwNA2KhR0ffeq3Wc7rN2jbd//vOfABAdHX3gwIEVK1Zs2rRp7ty5AJCRkbF06dLVq1cXFRWpy6+sWrUKu+AhhBC6VnV2dtmWLWVbtjRXVGidBSFkR+Zz59QXe+2hQ1pnsYq1BfTJkycBYP78+UFBQeot48aNA4C9e/e27ICQJUuWpKenb9++fefOnVbuDulK3qRJ2WPH5k6erHUQhBBCCKErrC2g1eEZffr0abvltttuA4Bjx4613cJx3IIFCwBgxYoVVu4O6YpSXy/X1ir19VoHQQghhBC6wtoCWrimNUSvXr08PDyKi4sbGhrabkxJSQGA3bt3W7k7hJDbamyUv93GvlyvXiO5++T1q1jZRW1DIYQQQteydhJhRETEkSNH2jewI4TEx8cfPnx4//796tFoAAgICACA0tJSK3eHEHJL7OIFadlSVlMN9XUtN8mykp+tHMwXJk/n0zI1TYeQHcW/+KKlrg4ACLZD1g1Tz559P/gAALxCQ7XOgrrJ2iPQycnJAPCPf/yjot3Mj8TERADYsWNH2y1qH+iQkBArd4cQckNNZulfn7Ca6k5mGcuy/MVaeuak40M5nlxf33zhQvOFC3K703fI7fkOGOCfmemfmclhO2Td4E0m9Un3ajcCFrkWawtodXDz+fPnU1NT//znP6s3jh49GgA+/vjjw4cPA0BjY+Nf//pXAEhISLBydwgh96P878+stgYAuE5/TKmyY5tjE2mj5PPP8yZNyps0qazd0QeEEEJOyNoCesSIEVOmTAGA4uLiv/zlL+qN06ZN8/Pzq6qqGjhwYHJycs+ePdX+G4899piVu0MIuR/l0IGuN6DFZ9UKGyHkTi6sXl2ycmXppk1aB0HolllbQHMct3bt2rfeemv48OFGo1G9MSgo6NNPP+V5XlGUo0eP1tbWAsDUqVMfeOABa/MihNwOu3z5RlswVlHukCwIIcc5t3Rp8UcfnccOXcgFWTuJEAAMBsPChQsXLlxosVjabpw6dWqfPn3+/ve/nzp1KioqavTo0dOnT+e4zs/Qoi4cf/XVuiNHAOC2VauMgYFax0GOYKmsLJg7FwB8+/dPX7xY6zh2xhgw2nYtICz4rom/AQBCWr/eMwAOWF2tJukQQgiha1lbQF+6dCm0dQ6p4eoZxIMGDfrkk0+svH9kLipqKCwEACrLWmdBDkIlSX3SRR8frbPYH8dx/oHs8iX1GuE4YhCv3gAAQF67gmb9StIy+H4DAZsVuB3P+Hj/zEzQyd88QjpmDA5WX+yeUVFaZ7GKtQV0eHj4uHHj5syZM378eA8PD5tkQgjpCunbT9l96QYbMUZPFNIThbK4nvTtz6dmkMRkINYOQkNOImrevLAZMwDAy99f6ywIITvyT0tTW/h5enpqncUq1hbQsixv27Zt27Zt/v7+06dPnzNnztChQ3GoBrKJiIcfVpqaBBd/jaEb4u8crWTvhaam621A+qews2eY2iJakmhBPi3I5/z8SP9BfMYwrmcvx2VFCCGErC+g77///m+++cZsNldXVy9dunTp0qW9e/eeM2fO7NmzY2JibJEQ6VfPadMYYwSPMro7zsdXfPAhacU/QLJc8zNOGDOOH3MPUEpPnaB5WcrBA+pmrKZG2bNL2bOLC4/kUzPI4HTOy1uD9AghhPTH2tLk888/v3Tp0vr16ydPnqwO4Th58uSf//zn2NjYkSNH/utf/1JbcCCEUBdIQiI/ZPhVN3EciY4V/+txfsw9AACEkIREYdps4x//Ikx9kCQkQuuZLlZyTt62yfLan6Xln9KCfFAUh8dHCCGkLzbowuHt7T1t2rRp06bV19d//fXXGzdu3LFjR1NT065du3bt2vXUU09NmjRpzpw5o0ePFgQb7A4h5IYYo0cPqRebJj5AAwKMoT2MwcGdbGky8WmZfFomq6qkB/KUfXtYZQUAgCzTo4fo0UNg8uRTBpHUTBIT58AHgFA3Ve3bZ6muBoDAKVM4/JTUB7mhoWLnTgDw7NnT9447tI6DusOWr1Vvb+/p06dPnz69rq7u66+//vzzz7dv3242m9euXbt27doePXo8+OCDb731lg33iBByD/TUCVZxGQAgPFJK7AsAzGTq+le4gEB+5Bj+ztG06AzNy1L250JzMwCAuVHZ94uy7xcuNIykpPLpQ7gA7P+InNfZ99+vLywEgPgJEwgW0PrQVFZ2/OWXASB45MhILKBdk11eqz4+PjNmzJgxY0ZdXd22bduWL1/+/fffl5aW/u1vf8MCGiF0LSV7b8ul1Ixb+02OIzFxJCZOmDiFHjmk5GXTY0eAUgBgl8qUH3YoO78l0bEkNZMfnAYGo62D21LPiRNNKSkAENi7t9ZZEEIIdcWOX3YrKiq+/vrrzZs379692357QQi5PLOZHi4AABBFbsBgkKTu3IkgkpTBJGUwq62hBflK7j52oQQAgDF69jQ9e1re9iXp25/PHE569wGn7BRkCAry8vAAANEbZ0MiXeB9fIgsC/gHj1yQ7Qvo8+fPb9myZfPmzbt27VLazeYZMGDA1KlTbb47hJCrU/Kz1aKZHzCYmkzdLKBbcb5+/IiR/IiRrOyikpdNc/Zd0//OnwxO5zOGcsGhNsmPEOqe9B07AIDnea2DIHTLbFZAFxYWbt68efPmzdnZ2e1v79ev39SpU6dOnZqUlGSrfelK0B13eERGAgCP69ToBm8yhd13HwB4x+liGpyS/at6gWQOpV1veiu4sJ7CuIlw9/jW/nf71dKc1VQrP/+g/PxDa/+7DM7Ly3a7RQgh5P6sLaCzs7PVurmwsLD97UlJSWrd3K9fPyt3oXMRs2dLkgQAeJJLP0Rf37iXXgIAURRvuLGrYyXn2IXzAMAFBpGYeCsPP3eCEJKQSBIShYn3KwX5NC+LFp0BxtRdyyXnYMdWkpDEp2aQfimAR8IQQgjdBGsL6MzMzPZXExIS1Lp5wIABuB4hQuiGlKyW6YP8kOH2HZpsMvFDhvNDhrPyS8r+XJqX1bH/nacnPwD732nj1LvvXvr+ewDI+OSTgP79tY6DELKXy7t3H37lFQCImjkz6YkntI7TfbYZwhEXFzd16tRp06YNHDgQ62ZkKw3HjzNFIYIQOHSo1lmQfUiSciAPAIAQkpp5o61tgwsJFcaOgzH3dOx/19ja/y6sBxkwGPvfOZJUWdl84QIAKOpzgRByU0pjo/pil1x8oT1rC+gXXnhh6tSpqampWDcjmzvy5JNSTY0YEBCZk6N1FmQXyqH9YG4EAJLUj/P1c+i+u+h/V1aqlLXvf5cOBoNDsyGEEHJu1hbQixcvtkkOhJAO0ayW6YN8hnYnGdr639XU0IP5Ss4+dvHq/nfbt/DJA0hqptP2v0MIIeRguOgRQkgbrLKCnjkJAJy3D0lM1joOcH7X6X/X1KTkZSt52Zx/ABmUxmcM44JDtA6LEEJIS1hAI4S0oWTvVbthkPQhTtX+on3/OyXrF3q4ABQFAFh1Ffa/QzaX8umnUnMzYK9SPfGKjs74/nsAMOJ7iMvCAhohpAVKaV5Lz3g+fYi2WTrX2v8OzI1KwX4H9L+rP378UnY2AHDDh3ska39IHjkG7+XFjEYAwAFC+sHxvODrCwA8zq9wWVhAI4Q0QI8dYdVVAEBi47mQMK3jdMnk2dr/rkzZn2e//ncVe/acfvttAPB45ZUgLKARQsiJYQGNENLAldUHM4Zpm+TmcSFhV/W/y88FS8f+d3xqJknL5Hx8tQ6LkAs4+swzQKkhJGTI++9rnQWhW4MFtLNTGhtlsxkAmL8/EKJ1HOQIjFK5thYAiMkEfo5t7uYQrL6OFh4GAPDw4FMGaR3nFrX1v5swhR7t2P9O3rEVvt1GevchgzP4AYOw/x1CXajNzaWS5BEernUQhG4ZFtDO7tAzz9Tk5gLAmL17TaGhWsdBjtBcXp49diwA+Gdk3L5+vdZxbI/m7lOn5fED00B02RJT7ND/7ld28QIAAGP0xDF64pi89Us+uT/2v0MIIfeDBTRCyNGUnH3qBT7TZcZvdOFK/7uSc0puFt2fyxrqAQCazFf1v8scxgV12f+O0o4XdCNwxAg+IAAAjHiYACG35hkbGz5nDgAEpKVpncUqWEAjhByKnj3NLpUBANejFxcRpXUcW+LCI4XwSLj3Pnr8qJKXfd3+d6kZnOdVvavYhfPyD99yP/675X52bJUEKowd5+zTK20n9O67/UaOBACTv7/WWRBCduTTp0/Uk08CgKenp9ZZrIIFNHJeyR99xBSFCPhX6lZo9l71gnscfu4Ez5O+/Unf/lf63509rf6k0/53Sl62/MVaUBSgSss9KDI9kGc5ckicOZckD9DsgSCEELoOLE2Q8/Lq04cxRnDqpDuxNCsF+wEAeJ4MStc6jZ219b+7VKYcyKO5+1hVJcDV/e/ieitHDnU+ZkOySGuWG37/Ii58iBBCzgZLE4SQ4yj7W1q/kf4D9bOMHxcaJowdZ1gLbIgQAAAgAElEQVT03+ITz/JDhoPB2PKDxkblUEFXI55lSdn5rWNCIoQQunl4BBoh5DhXxm9kDNU2iQba+t/dO0k5uJ/mZtEzJ9WlDbugHDkkMIZNPNzYhQ0bmkpLASDg5Zd5UdQ6DnIES2Vl8ccfA4BPQoLvzJlax0HdgQX0VRRFURSlpqZG6yBXsNbP17q6OovR2PXGbkZ97Iwxp3pGHMDS0KBecLPHTsovGYqLAID5+tUFh0FnD422Ho5tbm6WZdmh+RwpIQkSksj5IsPKf95gyyZzTWkpuPhsmxtqe67r6+s5nX1bKP3qq4ZjxwAg9vHHiYeH1nE04GZvdDejoaSkZOVKAAi8447Qe+/VOo5DtX+TlyRJ2zBtLBbLrf4KFtCdcKpBt22fJYQQpwrmSLp94OBej50/kKteoIPSu5gbqigKAHAc506PvVOcz1Wr5MQkxsckxl+7GeGJ2y+ixHGc+oWZEKK3AroNvsnrR/vHq7fH3nZY0Kne5LuRBAvoq/A8z/O8j4+P1kE64eXlZXLKYPZjsVgYYxzHOeczYj98fb16wa0eu6JYDh9gAMBxptvu4K7zuCwWi3pMwmAweLn9IGmTR7MggtzlMRhPT5+QULcfwlFXV9fc3AwAnp6egs4a77R9YfDy8hLc/VRDB4F33cUUxRgc7D5vdDeHmkzqBUKI3h57c3NzXV0dABgMBufpZIdHoBFCTooeLmANDQBAEpI4/wCt4zgHQSSJfenhgi424USRNdRz3vr6iEU6kfCXvwAAz/NaB0HolmEB7exiHn/cXF4OAKLOvqTqmejn1+e11wDAFOI+/cuU7F/VC3qcPnh9wtjfWgoPq+utdIrV1EjvvyXMmENiezsyGEIIoS5gAe3s/NLSPCUJAIjOZhDqGe/hETR6NACI7jIln9VU05PHAIDz9MKVQdrjevYSZ8yVNqyCayfTGETgOGi2sJpq6dMP+VF3C6PvdtfB0FJVVXN1NQBQT0/Q2RAOhHRFaWxsvnABAAwhIS49PRrfpxBCdkez96rdjklaJpZHHZABgww9eso7v6NHD0FTEwAwk0noP4gffTcAyGuX0+KzQKnyww52+qQwYw7n63eju3Q9p955p3TbNgAYtnFjcFqa1nEQQvZyeffuA7//PQDEPProgEWLtI7TffhJhpxX+fbtSnOz4OER+OCDWmdBVmBMyc1SL/JpQ7TN4py4kDBx+hxzQ0Nj+SXgOK/QMKF1jpH4+DPyv79Rdu0ExujpE9J7bwhTHyRJ/bQNjBBCOocFNHJeZ999V6qpEQMCErGAdmX05DFWWQEAJCqa69lL6zhOjBCmThZs33OD54VxE0l0rPz5WtbYwBoapOWf8sPvEO69D3DqFUIIacQ9h9MhhJxH2/RBkjFM2ySuiyQPEJ9dRGLjAQAYU/bssnz8Lqu4rHUuhBDSKSygEUJ2xBob6OGDAAAGA5+SqnUcF8b5+YuPPs2PGafOI2Tniy3vv0kP5GmdC1nLFBvrlZTklZTEuekMUXQt3mhUn3SPyEits6BuwiEcCCE7onnZ6kIhfEoq6HKZYlsiRBg7jsT1ltevZLU10NQkrV3OFx4WJk8D0aB1ONRNSa++qq5kjq2W9MMUHp6yYgUAGAz4ynVV+H0XIWRHSs4+9QLB9s82QuITxGcXkaRk9aqSl2354G+s9IK2qRBCSFewgEYI2Qs7X8wulgAAFxxKomO1juM+OC9vcd5jwoTJ6jxCVlZq+fBt5X9/1joXQgjpBQ7hQAjZi5K1V73AZw67qrMEsh7H8SNGkpg4ac0yVlkBkiRv20TPnhanzIDWFngIObmcceOYLHv07HnX9u1aZ0Ho1uARaGdXf/RodVZWdVYWvXahMuSmqMWiPun1hYVaZ7GCJCkFeQAAhJDUDK3TuCcuIsrwzCIysGV2Jj2437JkMS0u0jYVQjdJqauTa2vl+nqtgyB0y/AItLM79c47Nbm5ABC+d68QGqp1HOQIlqqqo08/DQD+GRnh69drHaeblIJ8MJsBgPTtz/n4ah3HfXl4iDPnKYnJ8uaNIFlYVaX09yXCuIn8bXfiUX+EELITLKARQnZBs1vHb+D0Qfvj0zJJRJS0dhkrvQiyLG/bRE+dEB6YyXl6aR3tpkTOmxfwm98AgFdcnNZZEEJ2FJCR0feDDwDAPz5e6yxWwQIaOS/e25sxxnt7ax0E3TJ2+RI9exoAOB9fkpisdRxd4MJ6GJ5aKO/YquzZBQD0yEFpyZvC9Dkty684N6/4eCEiAgBEHx+tsyCE7MgQGOifmQkAnp6eWmexChbQyHmlbt7MGCO4uIALUrJ/BcZA7V6Hz6DDiKIwcQoXHilv+Rwszay6Svr0A37U3cLou/FZQAghG8K3VISQrVFK87IBADiOTx+idRrd4dMyDc88z/WKAACgVPlhh/TPj1htjda5EELIfWABjRCyMVp4WC3XSGxvLihE6zh6xAWHGp58rm0eIT11QnpvMT12ROtcCCHkJnAIB0LIxtraP5NMnD6oHUEQJk4hvftIn6+BxkbWUC8t+zs//A7h3vvU5VeQkyj8058az5wBgDu//JLH5e71wVxSUvDEEwAQkJEx+P/9P63joO7AI9AIIVtidbX0+FEAAA8T33+g1nH0jiQPMDyziMTEAQAwpuzZZfn4XVZZoXUudIX5zJmGwsKGwkJGqdZZkIMozc3qk9507pzWWVA3YQGNELIlmrsPFAUA+MHpIBq0joOA8w8QH1vAjxmnDudg54stS96kB/K0zoUQQi4Mh3AghGxJyclSL2D7ZydCiDB2HImLl9etZHW10GSW1i7nCw8Lk6fhlxykodjnn2eMYe9C5IqwgEYI2Qw9c5KVlwEA17MXFx6pdRx0FRLfR3x2kbxxNT12FACUvGxacl6cOY/r0VPraEinQn/3OwDgcVA+ckFYQDu7vq+9ZmlsBABDQIDWWZCDGIODUzdvBgDR1frM06xf1Qt85nBtk6BOcd4+4vzHlT275O1fgaKwsouWD/8mTJjCD8HnCyGEbgEW0M7OEBLCSRIAcPgdXTc4njf26gUAoihqneVWNJmVg/sBAASRH5SudRp0HRzHjxhJomOltctZZQVIkrxpPTt7Spg0FQxGrULVHT5cV1QEAF6jRwvBwVrFQAjZW3NZWcXevQDA+vb1TEnROk73YQGNELINZX8uSBYAIP0HgqsdO9cbLjLa8MwL0pfraUE+qMM5zhWJM+dzvcI1yVOyfn3ptm0AELRxowkLaITcV/X+/cdffhkAYh59NAQLaITs4dSrr8oNDYK3d+Y772idBd2Ykt02fgOnD7oCD5M4a76S1E/evAEkiZVfsnz0tjBuYtvyKwghhK4HC2jkvCp37ZJqakQc/O0KWOkFdr4YALjAIBKXoHUcdLP4tEzSs5e0Zhm7XA6yLG/bRE+fFO+fiecQEEKoC9gHGiFkA22rD/LpQ/H4pWvhekUYFrzAD85Qr9LDBZYli+nZ09qmQgghZ4ZHoBFCVlMUuj8HAIDjSFqm1mnQrTMahemzuYREecvnYGlm1VXS39/nR90tjLkHvw7ZW/CoUV5JSQDACfiJrBeir2/YffcBgG/fvlpnQd2EL1eEkLXooQOsoQEASGJfzh+H3LgqPi2TRMVIa5axiyVAqfLDDnbmlDBjDufjq3U0dxb50EOyLAMAca2uO8gKxuDguJdeAgCDAVcyclU4hAMhZC0lu3X8RsYwbZMgK3EhoYannuNvu1O9Sk8dl95brC68ghBCqA0W0Aghq7CqSnryOABwXl4kqZ/WcZDVBFGYOEWc/TCYPAGA1ddJy5bKW78ERdE6GXI3DceONRQWNp46pXUQhG4ZDuFACFlFyfkVGAMAkjYEcBCnuyD9UwwRkfK6FfTsaWBM2bOLFp8VZ87jAoO0jobcx6GHHqKS5BEeHv6f/2idBaFbg592zu7il182njsHAL5/+IPB21vrOMgR5Pr64o8+AgDPqCi/+fO1jtMlxmhulnqRT8f2z26F8w8QH1sg7/xO2fktMMbOFVmWvClOmU5SBmsdDSGENIZDOJzdpW+/LVm5smTlSqWxUessyEHkhgb1SS//7juts9wAPV7IqioBgETHcmE9tI6DbI0QYew48eEnW+YRNpmlNcvkTetBlrVOhhBCWsIj0Aih7mubPkhw+qD7Ir37iM8ukjespsePAoCy7xd6/pw4cx4XHGKrXfR5+eXIBQsAwC9cm7XEEUKOETJqVMb33wOAl7+/1lmsgkegkfPyTU31z8z0HYzni50Ua2ygRw8BABiMPJ7Wd2uct4/4X48LEyYDzwMAKzlnef9NJT/bVvdPTCbB11fw9eV43lb3iRByQkQU1Rc77+GhdRar4BFo5LwSFy9mjBGCX/OcFM3NUk/l8wNTwWjUOg6yM47jR4zkomLltctYVSU0N8vrV7HjhcKkaYC9bBFCOoOlCUKom5TcfeoFkoHTB/WCREWLC54nffurV5W8bMv7b7GLJdqmQgghB8MCGiHUHbT4LLt4AQC4kFASFaN1HOQ4nKeXOPeRK8M5ysssH76j/O/PWudyVUpDg1xbK9fWqu0gkR4wRVGfdMVs1joL6iYcwoEQ6g7atvpg5nDgOG3DIEfjOH7ESBIbL61ZzirKQZbkbZvomZPi/TPV5VfQzSt49NH6wkIAGHfwoOCJ/3u60FBUlH3PPQAQPHLksM8+0zoO6g48Ao0QunUWi1KQDwDA8yQ1Q+s0SBtceKThmRfI4HT1Kj1UYHlvMS06o20qhBByACygEUK3TCnIg6YmACDJAzhvH63jIO0YjeL0OcLUB9V5hKy6Slq6RP5+B45GQAi5NxzCgRC6ZTT7V/UCj9MHEQCflkmioqU1y9jFC0Cp8sMOVnRamDa7ZfkVhK6j/2efAWOCi7czQ/qER6CdnTE42Nirl7FXL2yPqh+cIKhPuiHEZgtV2BArv6Sepuf8/EhCktZxkFPgQsIMT/2Bv+1O9So9cUx6bzE9XqhtKuTkvBITvZKSPOPjtQ6C0C3DI9DOLun11yVJAgBDQIDWWZCDGIOCUjdvBgBRFLXO0gkl6xf1BD1JHwrYpRu1EURh4hQS11v6Yh2YG1l9nfSvT/jhdwj33gf4/R8h5F6wgEYI3QpKaX4OAADH8WlDtE6DnA7pP9AQHimvW0GLzgBjyp5d7MJ5YcY8zs+vi98q3bq1Ki8PAPo+/bRPTIyDsiKEHK72yJEzq1cDQNioUdH33qt1nO7Do0cIoVtAjxxidbUAQOITuKBgreMgZ8QFBIqPP8OPGaf2N6RnTklL3mhZ9f06qrOzy7ZsKduypbmiwlExEUIaMJ87p77Yaw919Z7g/PAINHJeB2bPluvqRD+/u77+WussqIXS1v45Y5i2SZBTI0QYO47ExMrrV7H6OtbQIK34Bw7nQAi5DfcpoBljP/30044dO4qLiz08PBISEmbPnh0dHa11LtR9ltJSqaaG4kJNToPV1NDjRwEATCbSL0XrOMjZkYQk8fcvyutX0ROF6nAOeva0OGseF+SMs2MRQujmuckQDsbYe++999577x07doxSWltbm5WV9eyzz+bl5WkdDSH3QXP3AaUAwA/OAKec4IicDeftI/7X4/yYcep8U1ZyzrLkTbo/R+tcCCFkFTc5Av3NN9/89NNPJpNp4cKFgwYNYowtW7bsm2++ef/99z/++GNPXBwVIesxpuTsUy9i+2d0C9ThHPEJ8voVrKYGmpuldSv5Y0eFSdPU5VeAUq6xUd2W1dVpGVULMQsWWKqrAYCo/xtIBzzCwvq89hoAePbsqXUWh6uvVf/l6uuBMXWmhCtyhwK6ubl5w4YNAPDCCy+kpaWpNz7yyCNHjx49ffp0Xl7eiBEjNA2IkDugp0+yinIA4MIjuV4RWsdBLobE9RafeVHeuJoWHgYAJS+bni8Wp8+lp44rP//AnTymbsbWfCYVHhDGT+IiojTN6zgBQ4bIsgwA2OxfPwQvr6DRowHAoKdvTfREofzNV5DdcgKKy8uyLH6FH3MPn+6SR2TcYQhHfn5+TU1NVFRUW/UMAISQ8ePH9+3b9/LlyxpmQ8htXJk+mInTB1F3cF5e4rxHhQmT1XmE7FKZ5YO35G+2sIb69pvRM6csH79LjxzUKCZCyPaUvbulzz5hF0va38iqKuXP18pbPtcqlTXc4Qj0gQMHAGD48OEdbh8zZsyYMWO0SISQ22ky00MFAACiyA9M1ToNclkcx48YSWLipLXLWcVldUWeTiiKtG6l4fk/cb5ddY9Gru7SV18xxkQfn4Bp07TOguyIXSiRt355vde7snc3iYkjg9I6/anTcocj0OXl5QAQg733EbIbJT8HJAsA8P0HgQknFSCrcBFRhif/AEKXIxYszcqe/zgqEdLGmbfeOv3660UffaR1EGRf8q4f1Ano193gp387LIytuMMR6KqqKgDw8/PbvXv3tm3bzp496+npGRcXN378+NTU6x4qe+edd5qamjrcePnyZUppfX19p7+iiZNvv9144gQA9P/b38Qul/JyV4wxp3pGHMBSXX30+ecBwCsxsc/ChVrHAQAQ9v2iTvRoHjCwyZ5Ph6Io6gVJkvT2vKsDYQGgubm57bK74s4XC7LS9TZy4eGm2+9yTB4N0dbCor6+nnPZCVXW0OGbPGs9FivLsh4eu3jsaNcbsNKL9RcugK+vY/Jcy2Kx3OqvuE8B/fXXX+/ZswcAvL29q6qqcnJycnJyJk2aNH/+/E5/6+uvv66tre1w44ABAyil1xbWGqo/erQ2Lw8AmhoaFKNR6zjacKpnxAEsdXXVWVkAwJzjr5EvvyReLAEA6udvDu0JDokky7LbF5HXI0mSJElap7AvsbKi/cePycvkG+AHALzQ7uaaamf4+3eY5uZmrSNoRldPdHvOVnLYAyfLormx7apoENUXu9Hk0X4zy+Vyqt2Uym685bpDAa3WwXv27LnzzjvnzZsXFBTU3Ny8Y8eO5cuXb968OTU1deDAgVpnRMiFiQUt/dTllFTXbTmEnAq7uuNEfHKf+OQ+HTfCXuMIuT5GCBDSNoQjMDR46OhOeqNxrvZ6d4cC2tPT02Kx9OvX77nnnlPPfxmNxvvuu6+8vHzbtm2bNm3qtIBeunRp28niNqtXry4uLvb393dE7pvTdkbPx8fHw5mCOUDEww8rTU2Cp6dTPSMOYG49IMFxnPaPXZaUo4cAAAjxGH67yc6TuiRJamhoAACj0Wgymey6L2fT3NxsNpsBwNPT0/2bW8X1vsEADgAS1lP7v3/7q6urUz+M/Pz89DmEwyne6BxLXfENAERR9PLy0jqO3SnBIXCprKstBNEnOga0e9/T6RCOgICA6urqUaNGdXjruf3229Uh0Z3+Vp8+1xztADAYDBzHCYIz/rfwPO+cweyn57RpjDFCiN4eON/u4Jzmj50e2q+YGwGAJCaLgUF2313rUQodPu9t5xB18dhDQllUNC0u6mqb6iq+scHtG3G0fXIJgqDPAhqc4I3OwdqO3zltyWFD7PIlajZfp+FOC5LcX9B0zTva5RzHTrlDF46AgAAACArq+NEeGBgIANXV1dceaUYI3SQl61f1Aq4+iGyLH9/SEPp6WHmZ9N4b6sIrCCFXRAvyLR+8zeo6Tjm7iodJuGeCoxLZjDsU0GoDuwsXLnS4vaysDAAiIiJ4XN4JoW5hlRX09AkA4Lx9SFI/reMgt0KiY8WZ88HDo5MfhYaByQsAWEODtPxTeeuX4L7HQWoPHqzOyqrOymLu+xhRB4rZrD7pDcePa53FbiRJ3vqltGYZNJkBgPPx5QI6OYfJ+fiK8x/jgoIdns9a7nDiYPTo0Zs2bdqxY8e4cePa18rffvstAPTu3Vu7aAi5NiV7r9r6nqQN6fpgIULdQPqnGCL/qPzyH7nwENRUAy+QXhFCWgZJSWV1tfK6FfTMKWBM2bOLFp0RZ85zxU/ZGzr1xhv1hYUAEHPwIHH3s/lIZb548ejTTwNA8MiRPT/7TOs4tsfKSqW1y1jpRfUqSR4gPDCTMxiUnH3y/lxWVgqMcUFBQr+B/LARLrq2gDu8ViMjI5OTk48cOfLXv/718ccfDw0NbWxs3Lhx4+7duw0Gw4wZM7QOiJBrYozmZasX+fQh2mZB7orz8xPGTTCPGKk2cfP391eLSM7PX3z0aXnnd8qP3wGl7Hyx5f03xcnTCS6EiZBzU3Kz5M0b1bW3gOeF39zL3zla7eDEDx0hD86or6sDAE9PT6Om456t5A4FNAA89dRTixYtysnJefjhh729vdW25AaD4cknn+zRo4fW6RBySfTYUVZdBQAkJo4LDdM6DtIfQoSx40hcb3n9SlZbA01N0trlfOFhYfI0EN29S4k+8D4+RJYFb2+tgyAbaWqSNq2nB1o6n3IBgcLMeSQqRtNM9uImBXRERMSSJUs2bNiQm5tbU1MTGRnZu3fvqVOnhoeHax0NIVelZO9VL5CMYdomQXpG4hPEZxfJG1fTwiMAoORl05Jz4sx5XI9eWkdD1krfsQOu7juEXBc7XyytXc4qLqtXyYBB4pQZ4L7dSN2kgAaA4ODgJ598UusUthd0xx0ekZEAwHc21Qa5Jd5kCrvvPgDwjovTKgOrr6Nq+2eDkU8ZpFUMhACA8/IW5z2m7Nklb/8KFIWVlVo+fFu4ZwI/YqTW0RBCoE5UUF+eAACiqIeXp/sU0O4qYvZstTssnuTSD9HXN+6llwBA1G5lJpqXrb4V8oPTwKDTNeSRE+E4fsRIEhMnrVnGKitAkuRtm+jZ0+59iAsh58ca6ttOEAEAFxomzpqvhxNEWEAjhDqh5LS1f8bxG8hZcBFRhmcWtQ2ypAf3W84Xu/EgS4ScHD11omWKAgAA8KkZ+pmigAU0cl7NFy8ySgnPQ2Cg1ln0hRadYWWlAMD16MlFRmsdB6F2PDzEmfOUxGR1mj+rqpT+/r4wbiJ/252g12X8ENIApW1NcgAAPDzESdPIoDStYzkOFtDIeRXMmSPV1IgBAT1zcrTOoi+0dfogHn5GzolPyyQRUS2NZmVZ3raJnjohPDCT8/TSOhpC7o/VVLe0aQcAAC4iyl3btHfBHVYiRAjZkqVZKcgHAOB5Mjhd6zQIdY4L62F4aiF/253qVXrkoLTkzbZPdISQndCjh6T3Fre81jiOv+1Ow//5vd6qZ8Aj0AihDpT9edDcDACkXwrnhVNXkRMTRWHiFC48Ut7yOViaWXWV9OkH/Ki7hdF3A8HDQwjZmqLIP/5b2fmtukIt5+UlTH2QJPXTOpY2sIBGCF2l3fiNodomQehm8GmZJDpGWrOcXTgPlCo/7GBnTgrT53C+flpHuyn93ntPMpsBe5XqiWdUVOrmzQBgdJ3+WqyqUl67nBafVa+SuARh+hzOzzVeZfaABTRC6ApWXqa+P3J+/qR3otZxELopXHCo4cnn5O1fKb/8Bxijp05I7y0Wpj1IEpO1jnZjhpAQIssAgJMg9YMIgrFXLwAwGFyjYQU9uF/6ch2YzQAAhOB5HsACGiHUnrLvF/UCyRim8zdH5GIEQZg4hfTuI32+BhobWUO9tOzv/PA7hHvvA1zoDqFukyV5+1Zlzy71GuftI0yfTRKStA3lDLCARgi1UhSanwMAwHF8WqbWaRC6ZSR5gOGZRfK6FfTsaXV1NFp0Rpw1nwsM0joa6sSJ//t/maIYg4PTXntN6yyoE+xSmbRmGSu9oF4lCUnC9Nmct4+2qZwEFtAIoRb0yEFWXwcApHciFhzIRXH+AeJjC+Sd36lTndj5YsuSN8XJ08jAVK2joY4qf/qJSpJHeLjWQVAnlNwsectGsFgAWodtjLkHBxq1wQLa2R145JGa3FwAGLN3ryk0VOs4yBGaysr2jhgBAP4ZGbevX++w/So4fRC5B0KEseNIXLy8biWrq4Ums7R2OV94WD9rpCFklaYmafMGuj9XvcYFBAoz5pLoWG1DORssoBFCAACsppqeOAYAnKcX6ZeidRyErEXi+4jPLpI3rqbHjgKAkpdNS86LM+dxPXpqHQ0h58XOF0trV7CKcvUq6T9QvH8GmDy1TeWEcJIQQggAgOb8qq7ISlIzQMCv1sgdcN4+4vzHhQmT1XmErOyi5cO/tc2URQhdhTHlf3+2fPxuS/UsiMKEyeLsh7B67hR+TCLnlbh4sSJJvIt0+XFtjCm5WepFPn2ItlkQsiWO40eMJNGx0trlrLICJEnetJ6dPSVMmgoGo9bhdI1dLle/tIPFwmqqOT9/rRPpGmtokDeupoWH1atcSJg4az7Xs5e2qZwZFtDIefmmpjLGCDZTsz968jiruAwAXEQU1xMn9CB3w0VGG555QfpyPS3IB3U4x7kiceZ8rhf+tWuAXb4kb9pITx1vWdCuscHy+n+T/gOF393P+fhqnU6P6OmT8voVrKZGvcqnZgiTpgEeveoSliYIoXbTBzOHaZsEIXvxMImz5gtTHwRRBABWfsny0dvK//6s1nDIYVjJOcsHf6Onjl99K6MH90sfvMWqKjXKpVeMKT//IP3jw5bq2WgUZ8wRps3G6vmG8Ag0QrpnNtMjBwEARJFPwVZfyJ3xaZmkZy9pzTJ2uRxkWd62iZ4+Kd4/Ezw1G+V5YcOGptJSAAh4+WVeFLWK4SCKIq1dDk1Nnf6Q1dTIG1eLjy1wcCjHs1RWFn/8MQD4JCT4zpypVQxWXydvWEWPF6pXufBIcdY8LihEqzyuBQtohPROycsGSQIAPmUwmExax0HIvrheEYYFL8ibNyr52QBADxdYSs4JM+aSmDhN8pRt3VpfWAgAKc8/D+5eQNMjB9nl8q42OH2SnS/mIqIcFkkTlurqkpUrASB45MgEjQpoeuKYvGEVq6sFAOA4XLbzVuEQDoT0TslpGb9BsP0z0gmjUZg+W3hgpnqemlVXSZ9+oPz8Aw7nsDd68vhNbHPMAUl0TVHkb7ZIn32sVs+cp5srS6AAACAASURBVJc49xFh4hSsnm8JHoFGSNdYyTl2oQQAuOBQEhOvdRyEHIdPH0qiYltWKlYUecdWeuqEMO1BXKnYflqOd7YKDAlijBlMHldtU1vj2FD6wiorpLXL2bki9SqJjRdmzMUWKN2ABTRCuqZktVt9ENdoRTrDhYYZnv6DvH2rsmcXANDjR6V33xCmPkgS+2odzQ2xknNwqaz9Lam3Z167GT17mp49rdWIGvdGDx2QvlgH5kYAHLZhLSygnV3k7NlBv/kNAAje3lpnQQ4i+vrGvfQSAJjCwuy7J0lSDuQCABBC0jr5JEPI/QmiMHEKiY2XvlgHTWZWXyctW8qP+o0wZhxgD01bYBWXlbxsmpfFKituavuS89In73FhPfm0DDIog/Pzs3dCXZAkeduXbasIcT6+woy5JD5B21AuDQtoZxd4xx0+6gQvD48bbozcA28yhd13HwCIdp5RpBzcD2YzAJCkfth+FekZGTDIEBktr1tBz54GxpSd39HjheLMeVxgkNbRXFaTWTl8kOZn05PHuzG4nJVdlLdvhR3bSHQsSc3kB6fhwjfdxsrLpDXL2MUL6lWSkChMm43v+VbCAhoh/aLY/hmhVpx/gPjYAnnnd8rOb4Exdq7IsuRNccp0kjJY62guhTF68jjNy1IOHQCLpf1PuLAefGomMzcoP++83m/zE6dwjCm5+9S5GcCYOqJD3vYl6dufT80gicl4ZuCWKLlZ8paNLc8FIfyou4Ux9+CAPethAY2cV/n27Upzs+DhEfjgg1pncUOssoKeOQUAnI8v6YMjPhECIEQYO47ExsvrV7K6WmgyS2uW8SePCRPvBwE/Lm+AlV1U8rJpblaHmYKcrx8ZMIhPH9qy7iNjwAvKj//ueFhaEIUJk/ihIwCAHzGy5d5y9rH6OgAASaIF+bQgn/PzJ4PT+YyhXHCoox6Zy2puljZvoPk56jXOP0CYOY9Ex2obym3gOwJyXmfffVeqqREDAhKxgLYDJesX9QOMpA3BSSQItSG9+4jPLpI3rKbHjwKAsu8Xev6cOHMeF4wLTHSmsVE5uF/Zt4eVnLvqdkEkyZ0dM+Y44Tf38gPTlKxfpNMnobERvL3FPkn8kNs4/4ArW4X1FMZNhLvH01MnaF6WcnC/2q6e1VQrP/+g/PwDFx7Jp2aQwRmcl5eDHqlLYSXnpLXL27puk/4p4v0zwaTZgkHuBwtohHSJUpqbpV7k03H6IEJX4bx9xP96XNmzS97+FSgKKzlnef9NYdJUfnCG1tGchizTE4VKXjY9XACKcuV2jmsZtTwoDYzXHbXMhfUQJkyuvnwZAHieNwUEdL4dISQhkSQkChPvV45cNaKalZyTS87Bjq0kIYlPzSD9UvBAQAvGlD275B1bQZYBAARRGDeBHzFS41RuBwtohPSIHjuiNlslcb25EDv3+kDIFXEcP2IkFxUrr13GqiqhuVlev4odLxQmTVOXX7EVQ2iosbZlNTgb3q39sJJzSm4Wzc9hjQ3tb+dCQsnAND4t0y4zL00mPi2TT8tk5ZeU/blXenrIMj16iB49BCZPPmUQSc10if53RBSNvXoBgBgYaOO7bjJLX6yjB/er17iQUHHWfK5nuI33grCARkif2to/kwycPojQdZGoaHHB8/LGNfToIQBQ8rLpuWJx1jwbViT93n1XlmVw+lZLrLqK7s9Vsvd2XIvbZOL79iepmaR3Hwd8B+BCQoWx42DMPbToDM3LUvbnQnMzAIC5Udn3i7LvFy40jKSk8ulDuABb16a24xkZmbp5MwAYbPpljBYXyeuWt7UL5FMzhElTsXuJnWABjZDusPo6euwIAICHiR8wUOs4CDk1daHjK8M5ysssH76jo3PiTU3K4YJOutERQuITyOAMPmUQiLasAm8Kx5GYOBITJ0ycQo8cUvKy6bEjQCkAsEtlyg87lJ3ftva/S7ftGQMnpQ7b2P5Vy3AaoxFHHNkbFtAI6Q7N3ae+yfKD0jT45EPI5XAcP2IkiY2X1ixnFeUgS/K2TfTMSXeelXWjbnQkfYhTrHkuiCRlMEkZzGpq6MH8Tvrfbd/CJw9w2AFyTbD6urY5rwDAhUfinFcHwAIaId1RcvapF/iModomQciFcOGRhmdeaOsLRg8VWM6fc7++YKysVCnIp7n7WFVl+9tbu9EN4XpFaJWtC5yfHz9iZCf975qalLxsJS+7tf/dMDerLOnJ4y1dFwFAHbYxeTrYeREuBFhAOz9zUVFzbS0A+GdmEj2ch0IAVJYbCgsBwOjr65eSYuM7P3OKXSoDAK5HLy4iyrZ3jpCbMxrF6XOUhCR1ZQpWXSUtXeImK1M0NioH99O8LHr29FW3X68bnbNq3/9OyfqlrUmIG/a/o7Rt3R8AAA8TrvvjSFhAO7vjr75ak5sLAKF79wqh2DdeFywVFQVz5wKAf0ZGj/XrbXvnuPogQlbi0zJJVHTL2siUKj/sYEWnXXVt5Ot1owPgwiP5IbfxA1PBuWc3dq61/x2YzUpBPs3LokVn3Kn/Hauuall5HgAAuMhoXHnewbCARkhPLM3KwQMAADxPBqVrnQYhV8WFhBme+oO8fauyZxcA0BPHpPcWC9Nmkz5JWke7WS3d6PbnsIaru9H5B5BBaXzmcC4oWKtstmQy8UOG80OGs/IyZX9eJ/3vPD35AS7T/05FDxdIX6yFxkYAAI7jh98h3HufK34NcGlYQCOkI0p+LliaAYD0H+jypy8R0pYgChOnkLje0hfrwNzI6uukf33i/KUMq6mm+TmddKPzMPHJjutG53hcSFjn/e8aW/vfhfUgAwY7ef87kKW2r20AwHn7CFMfJIl9tQ2lT1hAI+eV8f33jDHiCqPuXIXSNn4D2z8jZAuk/0BDeKS8boU6QkDZs4tdOC/MmMf5+Wkd7WrO2Y3O8dr6302YQo9e3f+urFQp26Hs/Jb07kMGZ/ADBjlb/ztWfklau6ylzQgAie8jzJjjkgOH3AIW0AjpBSu9yM4VAQAXEEh699E6DkJuggsIFB9/pm06Fz1zSlryhvDALNK3v9bRABhrOeCan+PU3egcT7y6/13OPnaxtf/diWP0xDF56xdO1f9Oyc2St3yunkIEQtxk6qorwwIaIb24cvg5fSi+7SJkS4QIY8eRmFh5/SpWX8caGqQV/9B2OAe7VKYcyOukG52PL0kZ7LTd6ByvY/+77F9ZQz1Au/53LYPCh3FBGvW/szTLmzYq+dktgf0DhBlzXWjEtrvCAhohfVAUtXktcBxJH6J1GoTcEElIEn//orx+FT1RqA7noGdPi7PmdV14nXz9dXNxMQAMX76cN1q96rK5USlwh250jtfS/+4399LjR9u3JWHVVVf1v0vN4DytnUDSVFp6dOFCAPAbNChl0aIutmRlF6U1y1nZRfUqSR4gPjALPN10+R6XggU0QrpADxeoh1VInyTOP0DrOAi5J87bR/yvx+Wd3yk/fgeUspJzliVvipOnddH0pu7QofrCQgBgV3eRuzVdd6OzUdmnCzxP+vYnfftf+1XEhv3v5MbG6qwsABC6LIWV3Cx58waQJAAAQRDGTeRvuxPPHzoJLKAR0gWcPoiQg6jDOeIT5PUrWE0NNDdL61byx44Kk6bZY1KaXrrROZ7J86r+d22DYa7uf8cPuY0Lj7T93pvM0pfraUG+eo0LDhVnzed6hdt+R6i7sIBGyP2x6ip68jgAcJ5eTjGxCSF3R+J6i8+8KG9cTQsPA4CSl03PF4sz53M9e9nk/lu70f3KLl+66gfu3o3O8Tr2v2ttBtq+/x2fmknSMm3VEIOdK5LWLm/pV62uzj1pKhisHt6DbAoLaITcn5L9q9qniaRlgoCveoQcgfPyEuc9quzZJW//ChSFXSqzfPi2MG4CP2Jk9+9Ukjo0X2uht250jtdl/zt5x1b47uuWp8Ca/neMtf3BAACIonCPdX8wyG7wo9TZ9X3tNUtjIwAYAnDcql4Yg4NTN28GANEmM0UYo7n71It8Gk4fRMiBOI4fMZLExElrl7OKyyBL8rZN9Mwp8f6ZYDIBACu9wDW2DL2gZ05Bcv/ODxtf6UbXevizbQ+2PvyJbuBK/7urTwJQ2tr/7ssbnARQFDh7Rr3IVVexisvqMBvWUC9vWEWPHW35UVgPceZ8rkdPxzwsdKuwgHZ2hpAQTpIAgHPipa2QbXE8b+zVCwBEUbT+3uiJY+rQPRIVY6vTxwihm8dFRBkWvCBt3kD35wIAPXTAUnKOHz+J7t1NTx7namvUzeR/LYWePYUp00ls77bfvUE3urRMuwzARTeB8/PnR47hR45pHYae29r/ztxF/zt66IC89QvlfMtiKNylUstbfyEDBpFBacrmjayuVr2dT80QJk/DkwnODAtohNxc2/RBgtMHEdKKh4c4Y67Sp6+8eSNIFlZVKa/67NqtWPkl6dMPxbmPkOjY63SjE6xvAYFsiwuPFMIj4be/69AI5dr+d/TgfnnTho6/zxgtyG+bLwgeHuLk6WRgqmMfBLplWEAj53X2vfeUxkbB2zvwlVe0zuKqWGMDPXIQAMBg4FMGax0HIV3j0zJJZLS0ZhkrvXDdjSiVV33GKAOK3ehciiDcoP/d9q0dntOOGHCRUeKs+VxgkCMCI+tgAY2cV/k330g1NWJAAGAB3V00LxtkGQD4lFTw8NA6DkJ6x4WGiVNmWD56u4ttmCxf2T4omE/NIKmZWFS5jLb+d6UXlbwsmp/D1FE6inyDXyScOO9RHMvuKrCA7gRjTOsInWCMOWcwB9DbA2//eK187Er2r+oFLn2IS/w32vCxu5y2x6vzF7vbP3al+OyNNyI8nz6ES80g0bHqRDT3/m9xz0cX1oMfN5G/ezw9eYzm59D9udD1w2SMFp8lyQMclU8bzvkm340kWEBfRZIkWZYrKiq0DtKJqqoqrSNogzHmnM+IA0iSZM1j5y+WeJZeAAAaGFzl4wcu9d9oNpvNZrPWKbTR0NDQcPWiGPpRU1OjdQS7M1y+1L6jb2h4D98AfwDgyJWODUqv8Lo7xwAAVFaCu1MUxc3f5INCYcxvvU6dIK0TRkVRjIiNAgAf/6uON9eXlkphepnq3djY2NjYqHWKFpK63OOtwAL6KjzP8zzv4+OjdZArGhsbFUUBAG9vb06vXfGd6hlxAMZYfX09APA872lNJ7ufDqv/kvQhrvJ/KMuyWjcbDAajUV8LB1gslubmZgDw8PCwSQMWF2I2m2VZBgAvLy9CiNZx7MzXr/21uL4J127Ce/u4ymvWGnV1dQBACPHy0sHAbi9vaC2gDR7G5LROjjR7+Pt7uPvzLklSU1MTABiNRoMd1ubsHovFcqu/ggX0VQghHMc51cd2U1OTWkAbDAb3/1zpjLM9Iw5AW9dHIIR0/7FLUvPhA+q9GDKHcS7yf8hxnFpA8zyvw+ddLaAFQdDbY7dYLGoBLYqi4O5r/dDo2Bse7BKiYngd/A2oBbRO3uTlyCjlYknX2xhi4lzlvdoaagHtVG/y3ThAqceCDCE9UA7kgdkMACS5P85KQch5kNj49o2BOyEIZHC6o+IgByFpQ7peXJ3E9VZXVEEuAQtohNwTbW3/zGP7Z4ScCiHC5GlddHEWxv4We264HxITx2cOv+6PPTyE3z3gwDjIWm5+pswNXNqxo/HCBQDwe/RR4u2tdRzkCHJjY8nKlQDgGRHhN3VqN+6BXb5Ei84AAOfnR/r0tXE+hJB1SO8+4pyH5Y2rWYfZojwv3H0vr04fRG5HuO8BEEVlz64O7Tj+f3t3HtDEnf4P/JkZAiEBuamiCCIgIHhwelarttq1tlrbeq1t7dejttXtaq/ttrtV266rrm21Yj1+K/XAqq1bS1uPetTiBXKIoihUVBSRikK4AiSZ+f0xSmOCSKzMhOT9+ivOTJL3JDh5MvnM82E8vRwmvIhZu9sWFNDWrmT7dk1mJhGF/vnPChTQ9kFfVVW0YgURucfFhdxXAW1IPyYeoNmYBLLLofMAVo4N6+749geGrPT6c3lUVSk4KZ2CgrnYBMbdQ+5o0GpY1mHU01yf/vrM9IaLFxhdA7l7OEVEcT2jydaH/tsevGEANofn+ax0IiKG4WIT5E4DAHfh5MT1HdgQHiVeQKny8rLbVkt2hfF5iH30T9ryciJydHRUtcM1Km0SCmiwXqqQEH11tQIHFwvxZ08LVZV065KUZq9VAgAAAMuhgAbr1T0xURAE+2ze90cY0m9dPsji8kEAAIBWgNIEwKYIVZX8uTNEREpnLrKH3HEAAABsEApoAJvCZ6QRzxMR1zuWFNYyyRMAAIAtQQENYEMEwZBxTLzJxWP8BgAAQKtAAQ1gO/gL54Wy60TEdPBj/DrJHQcAAMA2oYAGsB2/zz6Y0F/eJAAAADYMBTSArajTGk7lEBE5KLheMXKnAQAAsFloY2ftHNRqh3btiIhBNze7wbCs+KZzKlXL72U4kUm6BiJio3qSswV3BAAAAIuggLZ23T/9VKfTEZGjp6fcWUAiTj4+cT/9REQKhaLl92ps/8yh/TMAAEBrwklNAFsgXLsqFF8mIsbTiw0KljsOAACALUMBDWALDOlHxBtcXF9iGHnDAAAA2DYM4QDrlTN5sr6qSuHm9sj338udxbrp9fyJTCIihmGj4+ROAwAAYONQQIP1arh2TafR8Fqt3EGsHZ+bI9TUEBHbLZxx95A7DgAAgI3DEA6ANs9wHJcPAgAASAcFNEDbJpTf5M8XEBHj4sqGR8odBwAAwPahgAZo2wzHj5EgEBEbHUccJ3ccAAAA24cCGqySwcCfOUU6HRFRQwOfl0s8L3cmqyQIfGaaeJOL7SNvFgAAADuBiwjB6vDnC/TbNgnlN0mvIyLS63RJqxlPL4fnJrFd0OH4Dnx+nlBRTkRsQBfmofZyxwEAALALOAMN1oXPP6v7f4lC+U2T5cLNG7q1ieJgX2hkOH5MvMHi8kEAAACp4Ay0tTu/dGlNfj4RxScmOnnYeocynU7/dTIZDE2v1ev12zY5vvF3crBgguu2qKGiIm/WLCJyCQvr/c9/3m0zobaGz8slInJ04nr0liweAACAnUMBbe2q8/I0mZlExIsDgm0an5craCqa2UAov8mfzWMje0gWSRZ8fX1FejoRiVcH3nWzzHTS64mI6xVNTk7SZAMAAAAM4QArwl+60IJtCiVI0ib8Pn4Dlw8CAABICGegwZrU1Bj/q3NIF15vYB3u/CutqZY0krXiiy4KpSVExDzUng3oInccAAAAO4ICGqyDVms4mcWfP2e8rGt4iPmGfME5Q9oRrkdvcnaWKpw14jH7IAAAgExQQIOseJ4/d8aQdZw/k3urad29CJUa/fav9N99w0ZEcjHxbGg4sfY3Eqmh3pCTRUTEcWx0nNxpAAAA7AsKaJCHUFpiyDrOZ6YLVZV3rGDZpudMEYgYo7V6HX8ymz+ZTSoVF9WLjY5nA4OkyG0dDDnZVF9PRGxEFKN2kTsOAACAfUEBDZISqir5nCxD1nGh+PIdKxwUbEQkFx1HPK/b+N8mamiGiGUVL0wjpTOflW7IzqSGeiKi2lpD2hFD2hHmofZcdDwbE8+4tpNoZ+SD8RsAAAAyQgENktDr+IJzhqzj/OmTd7R5Zhg2oAsbHc/1imlsxKZ4fqr+681CdZXxAzCu7Ryench2iyAiNjDIYdRYPi/XkHWcP3dGrLaF0mv6nd/RrhQ2OJTtHcdF9SJHR+l2UELC9d/4ootExLi5syHd5I4DAABgd1BAQ+sSii8bMtP57Ayh9o4OG4yPL9szhouJZzy9TO7Chkc6vvNPw6kc7dkzVKdlVGplt3AusicpjOZPUSjYHr3ZHr0FjYY/lW3ISBNKiomIBIEvOMcXnNN/9w0XEclGx7PBocQwrb6fEjKkHxH7Q7Oxfexx/DcAAIDcUEBDqxAqyvkTmYb0o8KN63escHbmevRmo+PZgC7N1bUKRy46rj4gSBAElmXVnp5325Bxc+MGDOYGDL5VqZ/IFMQ+d3VaQ9ZxQ9Zxxt2D7RXDxfdlvHwe1N7Jief57AwiIobhYuLlTgMAAGCPUEBbO/fYWAd3dyJi28RUc3Vaw+lTfPZx/tf8O2bRY1m2awjbO47r0fuOE8kPDtPR36GjP40czefnGY8VESrKDT/vNfy8l+noz0XHsdFxjErdGgEeIE6p9Bo6lIhcQkwb+fFnTomXXbLBoYyXtwzhAAAA7B4KaGsXMGOGTqcjIoWrq9xZ7k4Q+F/z+ax0Q24ONTQYr7l1bV9sAuMiSX6OY8Mj2fBI0tYaTp7gs9L5i7dmLhSKL+uLL9PO79iQMC46ju3egzhOikiWU7i5hX78MREpzL5sGHD5IAAAgNxQQMMfcrdudEw7NzaqFxfbh/HrKE8yZxWX0I9L6CdcLzWcyOIz04Tym0REej2fl8vn5Yr977iE/kxHf3kSWk7QaPj8s0REKhXbPUruOAAAAHYKBTTcl9paw6kThrTDd+tGx3aLsJLr2xifhxwefZyGjeAvXWjr/e/4zDSx5QjXO5YcWmUkDAAAANwTCmiwhF7PF5xtYTc668IwbGBQc/3vdn9/a5S21fa/EwRDRpp4k4vF+A0AAADZoICGFrmPbnRW6vf+dxV8dobh+DGh7DciIp638v53fGGB2NKE6dRZtoExAAAAgAIamtdcN7pwa6wyW45xc+cGD+MGD2sr/e8M6cfEG1xcH3mTAAAA2DkU0NCUujrD6ZPNdqPrRQqrHOdguVv97/70lMnoFOvqf1en5U+fJCJSKLieMbLFAAAAABTQcAfr6UYnPQeHe/W/S2FDusnV/86QnUG6BiLionqRs7PEzw4AAADGUEADEZFQes2QlX73bnQJjF8nubJJrbH/3W+lhhzj/nc6sf8d49qO7dGbi4mXsv+dIf1W+2cW7Z8BAADkhgLavtXWGk7dcbb1FuvrRic9xrfp/ndCVaXh8EHD4YOS9b8Tii8LV68QEePpxXbp2qrPBQAAAPeEAtoutd1udNIz6X+XfqRxXLhp/7tWGxduOH778sH4fm30kk0AAABbggLa2p1+/XXNiRNE9MhPPym9vf/go93uOJEh1NzZjc7Dk+0ZzcX3Y7z+6FPYLAn739Vfv358xAgicuvdu9/qVYYTmURELMvGxD+AHQEAAIA/BgW0tdPX1OgrK4lI4Pn7fpBb3eiOHxXKbK0bnfTM+t/d/jZi2v/u/r+NCDwvvumG2lrDqRzS1hIR2y2Caef24PYDAAAA7pNtFtBXr16dPXt2eHj4ggUL5M4iK3vqRie9FvW/S+jP9YwmpfK+n4U/fuvyQS4elw8CAABYBRssoAVBWL58ecOdXdjsiyDcvu4tw+660Umvsf+d2RWZQvFl/fav9N99c/9XZOr1fOGvRMS4uLLdIh54dgAAALgPNlhA79q16/Tp03KnkIdQes1wMvv3zmu33eq8Zlfd6KSnut3/zuRd0Ov4k9n8yez7eBeY6irxpwM2NkH65tMAAADQJFsroMvKypKSkuRO8YAYDHxuDnvzhvgvPv2IMGhI0x3T0I3OmjAPtb+z/92t3wFM+9/d5XcAoVLDpx259VCVGvEGF5sgWX4AAABonk0V0IIgJCYmarXaoUOH7tu3T+44fwhfdFG/+Uvh5g2qrrq15KedDUdTHYaP5B4ecmuju3WjIxJnn+ai40mlkjg53NLY/+5Po01Got+1/50gGA7u0+/5ga++3SNF4ImIHBRUXy/XfgAAAIAJmyqgDx48mJGR8fDDD8fGxrbpAloovqxb8zmZD+PW6/Q/fEt6PdstvOludH+4/wM8eEolFxPPxcSb9kJp7H+X8o3YC4W/eN6wd1cTj6DXNaxe7jjzdaZDR4mzAwAAgDnbKaA1Gs2aNWtcXV2nTZuWm5srd5w/RLd9SxPV8236PT/Q7u/vWKR0flAdiKH1MO4eTfe/097qf9fcnevr9du3KF6dI01UAAAAaIbtFNCrV6+uqqqaM2eOm1vb7pUrXC0WrhQ1u8XthnQsy3aL4KLj2IhIclBIkA0eiNv9757kz+QaMtP5/DxqQZNvvuiiUFrCPNRBgoQAAADQDBspoNPT01NTU6OjowcNGtTCuwwZMqSystJkYVRUlF6vLysre9ABLaDIO33PpsGCo2PDgEd04ZGCSk1EVKFp/Vyy4Xle3nekFfn5k58/U1ujOHPK6dDPpLtH78XKM6d1nL18U9JqtVqtVu4U8qiurq6urpY7hTwqKirkjiCbGzduyB1BHgaDwWYP8vfS0NBgt/teW1tbW1srd4pbdDqdpXexhQK6pqYmMTFRqVS+8sorTNsfwMDU31E0dOrS2bu9DxFxDr93MeM9vBpi0JbBRggqdUNsH4fcHO56qbiEUyhCosKISKlyNt6SqbPTghIAAMCq2EIBvW7dups3b06bNs3X17fl9/Lz83N1NW0iplAoGhoaOFkb7jLqO1J16OzXxEZqtbwhpWEwGIiIYRjWDnrwMWo13Z5n3cGB69KtaxMbqV1s/n0XBIHneSJiWdYGvg9bxJ73ned5QRCIyOb/ws3Z877b1UHehN3uu3Ue6PgWDKQ00eYL6Pz8/D179oSGho4cOdKiO27cuNF84bx5886fP+/h4fGA0t0PoXtkw4/fNr+NU0iYStaQ0rhx44YgCAzDyPuOSEMf3M1g0sbbjGtkD8bWX4qGhgZxbJWTk5NarZY7jqS0Wm1NTQ0RqVQq5R+Y/r0tqqqqqq+vJyJXV1cHhzb/wWSRiooKvV5PRO7u7tZTT0hDHL3Asqw9HOSNGQyG8vJyIlIoFO3aNTW9g+2qr6+vqqoiIqVSqbKaTrv3MX11mz9OlZaWElF+fv7o0aNNVuXk5Dz55JNEtHTp0uDgYBnC3RfG25cNCeMLzt51C0dHFuM3bA4X18dwcC/dfRgWGxbBeHpJGQkAAACa1OZ/OFAoFO5mxO80HMeJ/2xzv484PD2uoWX3UgAAHilJREFUyTnqiIgYxuGpZ5k23mkEzDHuHg6jxt51bTs3h9HPSZkHAAAA7qbNn4Hu06dPnz59TBYePnz43//+d2Rk5IIFC2RJ9Qcxnl6KV17Xb91kMjU349rO4aln2KhecgWDVsUl9GOUSv133wi3p58UsUEhDs9OZDw85QoGAAAAxtp8AW2rGC8fxczX+aJL2twcoVIjODmpgkO58O7o92zb2J7RjhFRhrzc2l8LmIZ6pp2bqkcvplNnuXMBAADA71BAWzW2c4DezV1sT6j29KS2NhYF7odCwUT2rPfzJyKFQoHhOgAAANYGBRkAAAAAgAVs8wx0//79v/vuO7lTAAAAAIANwhloAAAAAAALoIAGAAAAALAACmgAAAAAAAuggAYAAAAAsAAKaAAAAAAAC6CABgAAAACwAApoAAAAAAALoIAGAAAAALAACmgAAAAAAAuggAYAAAAAsAAKaAAAAAAAC6CABgAAAACwgIPcAaxOYWHh5MmT5U7xO4PBIAgCETk42N2bpdfrxRt2u+8Mw3AcJ3cWSQmCYDAYiIhlWZa1r2/4PM/zPE92ue+NBzqO4xiGkTuOpHCQt+cDnT3vu1Ud6MRjr0Xs7r/rPdXV1eXl5cmdAgAAAACsFAroO0RHRysUCrlT3OGXX34pKysjopEjRzo5OckdR1Lff/99Q0ODk5PTyJEj5c4iKa1Wu3PnTiLy8fEZOHCg3HEkVVpaevjwYSIKDg7u0aOH3HEklZ+fn5ubS0TR0dGBgYFyx5FUZmbmpUuXiGjw4MGenp5yx5HU/v37KyoqiOipp56yt5OR3377Lc/zarV6+PDhcmeRVHV19Z49e4ioQ4cOffv2lTuOpIqLi9PS0ogoLCwsIiJC7jimWn7sRQF9h1GjRo0aNUruFHe4ePGiWED/5S9/sbfPlX379jU0NKhUqnfffVfuLJK6fv26WEAHBgba274fPXpULKDj4uLmzp0rdxxJbdiwQSyg//SnP40ePVruOJL64IMPxAL6xRdfjIyMlDuOpM6cOSMW0G+++aZSqZQ7jqRSUlJ4nnd3d7e3A92lS5fEAjo0NNTe9n3fvn1iAd2/f/+ZM2fKHef+WcvoEwAAAACANgEFNAAAAACABVBAAwAAAABYAAU0AAAAAIAFcBGhtVOr1e3atSMie+uNSkSurq6CILi6usodRGosy4pvurOzs9xZpObg4CDuu731nCEiJycncd8dHR3lziI1pVIp7ru9taEgIpVKZc8Heb1e7+LiIncQqdnzQV6hUNjGQZ4R+7cDAAAAAEBLYAgHAAAAAIAFUEADAAAAAFgABTQAAAAAgAVQQAMAAAAAWAAFNAAAAACABdDGrg3Yu3fvsmXLVq1a1aFDB7mzSKSsrCw5Ofn8+fMlJSVeXl5BQUHPPvtsYGCg3LmkcPbs2a+//rqoqKiioqJjx44RERHjx4+3w15+V69enT17dnh4+IIFC+TO0rq0Wm1NTU2Tqzw8PGy+rZsgCAcOHNi5c2dRUZFSqQwJCZk8eXJAQIDcuaB1lZeXJycnnz17trS01M/Pr3v37hMmTLCTfnbXrl3bunVrQUFBSUmJh4dHfHz8c8895+bmJneu1tJ8DaPRaDZv3pyenl5RUeHl5dW3b9/x48erVCrpc1oKBbS1EwTh4MGDcqeQVHZ29sKFC7VaLRG5ubldvXq1uLj4yJEjU6dOHTlypNzpWldKSsratWsFQWBZ1tXV9fz58+fPn//ll18WLlzYsWNHudNJRxCE5cuXNzQ0yB1ECtu3b9+yZUuTq5YvX27bpaQgCJ9++umBAweIyMnJqbKyMj09PTMz8/3334+OjpY7XSuaNGlSVVVVMxssXbo0ODhYsjwSO3v27Lx588Tvja6uroWFhYWFhampqR999JG/v7/c6VrX0aNHP/30U61WyzCMi4tLaWlpSkrK4cOHFy1a5OvrK3e6B6/5GubGjRtvvvlmWVkZESmVytLS0m+//TYjI2PRokXW/20KQzisGs/zO3bsyMnJkTuIdHQ63cqVK7Vabb9+/TZu3Lhhw4bNmzc//fTTBoNh7dq1Fy9elDtgK7px48aXX35JRC+99NK2bds2bNiwdu3a8PBwjUaTmJhoVy3bd+3adfr0ablTSOTq1atyR5DNDz/8cODAAWdn5/fffz85OXnLli0jR440GAzLli2rra2VO52cWNZmP50bGho+++yzmpqagQMHbty4cdOmTevWrYuOjq6oqFi2bBnP83IHbEXl5eWffPKJVqsdPXr05s2bN27cKH5Jvnnz5sqVK+VO9+Dds4ZZvXp1WVlZUFDQihUrtmzZ8sknn/j6+l65cmX9+vVS5rw/OANtpTIyMg4dOpSbm/vbb7/JnUVSBw8evHbtmre399y5cxUKBRGpVKoXX3zx5s2bP//887Zt29588025M7aWH374oaGhoX///qNHjxaX+Pr6zp07d8aMGadOnSorK/Px8ZE3oTTKysqSkpLkTiGdkpISsoOTzebq6+vFU+9vvfVWTEyMuHDatGl5eXmFhYVZWVkDBgyQNWArWr58eZOVYn5+/sKFC2NjY7t06SJ9Kmnk5uYWFxf7+vq+/vrr4kHey8vrjTfemDp16rlz5y5dumTD+56cnFxXV9e/f/+XXnpJXBIQELBgwYLp06dnZWX99ttvNnMSuiU1jEajSU9Pd3R0/Nvf/vbQQw8RUdeuXd99993XX3/9l19+mTp1qpXPyWqz33HbuqNHj+7fv9/eqmciKiwsJKKhQ4eKB9ZGQ4cObVxrq4qKioioX79+xgt9fX3FwRuXL1+WJ5a0BEFITEzUarXiO27zBEEoKSlhGMbPz0/uLFLLzs7WaDSdO3durJ6JiGXZJ554Ijw8XPxV11Z5enp6m2nXrt2GDRvatWs3a9YsG57W+8KFC0QUERFhfJB3cXERh6yIa21Vbm4uEY0aNcp4obu7+yOPPCIIwr59+2TK9eC1pIZJTU01GAw9evQQq2dRUFBQUFBQbW1tRkZG68f8Q3AG2kqNHz++cbzvu+++az+/ZhYXFxNR586dTZa7u7sT0fXr12XIJBWNRqNSqYwPJSInJyciqqurkyOU1A4ePJiRkfHwww/Hxsba0sfJ3VRXV9fU1HTo0MHkG6M9EH/YNfnGSETDhg0bNmyYHIlktnHjxuLi4vfee8/Dw0PuLK1IvLbB/AS8OErNhq980Ol04ngt83He4iXytjRGsSU1zKlTp4iod+/eJsujo6MLCwtzcnLMDw5WBQW0lfLx8Wn8vd7mL8M3NmXKlIkTJ5ofXwoKCojIvLi0JYsXLzZfWFVVdeXKFSKyh9/3NRrNmjVrXF1dp02bJp6qsXni+I1OnTodOnTowIED165d8/Hx6dKly6hRozw9PeVO17rE78N20l3nnvLz83fs2DFw4MD4+Hi5s7Qu8UzzqVOntFqts7OzuLC8vFw8yNvwpZM6ne5ul7KI35/Ly8ulTdSKWlLDiPtr/uOb2KyjoqKiNQM+ACigwbo0+WlaXV29detWIurfv7/UgWSi0+mqqqouXLiwZcsWrVY7cOBAe+jCsXr16qqqqjlz5thwRycT4hmprKys48ePi0suX76clZW1e/fu2bNn9+nTR9Z0rUv8+HRzc0tNTU1JSbl48aJKpQoKCnriiSdsuwWHOUEQ1q1bxzDMpEmT5M7S6mJiYnr06HHy5MkPP/zw//7v//z8/C5evLh69eq6urqBAwd27dpV7oCtRaVSeXp63rx5s7i4OCwszHiVOHDFlgroltBoNESkVqtNlov9N8S11gwFNFi7q1evLlq06Nq1a56enk888YTccSTyxhtvNI4FHDFixNSpU+XNI4H09PTU1NTo6OhBgwbJnUU64hlog8EwZsyYRx55xNfX98KFC+vXr8/Ly1u6dOnKlSu9vLzkzthaxHLh+++/P3z4MBG5uLiUl5dnZGRkZGSMGTNmypQpcgeUTlZW1unTp4cPH24PQ+FZlv373//+73//Oysr6/XXX29cPmTIkFdffdWGB38TUbdu3Y4ePZqSkmJcQJeXl+/du5eI7tYP3laJJbJ5u7q2UkDjIkKwXjqdbuvWrbNnzy4sLHR1df3HP/7Rrl07uUNJJCAgIDAwUPx9MzU1df/+/XInal01NTWJiYlKpfKVV16x7U9QEx4eHgMHDnzttdemTJkSGBioUqm6d+/+8ccfBwQE1NXVbd68We6AraiyspKIDh8+PGjQoHXr1iUnJ2/duvWll15iWfZ///uf/bTvFARhw4YNCoVi3LhxcmeRyJEjR86ePUtEarU6ICBAqVQSUXZ2dnZ2ttzRWtekSZNYlk1NTf3iiy+Ki4tramoyMjLefvvtxnkP5A4oqeZ7s+p0OsmS3B+cgQYrdenSpcWLF4uNKaKiov761796e3vLHUo6c+bModst6JctW5aYmOjh4ZGQkCB3rtaybt26mzdvTps2zWa6OLXQiBEjRowYYbKQ47ixY8cuXbr03LlzsqSShkqlamho6N69+5w5c8RvTU5OTqNHj75+/XpKSsr27dt79uwpd0YpZGZmFhYWDh482E4OcampqZ999plarf7b3/7Wp08fhmEEQdi/f39iYuLHH388b948G37fO3fuPHPmzFWrVv34448//vijuJDjuFGjRqWkpNj2xaPm3N3dm5yHtbq6mois/9XAGWiwRrt3754zZ05RUZGHh8ecOXM+/PBDO/loMcEwzODBg8W20Lt27ZI7TmvJz8/fs2dPaGiozc802XJiK9wrV64YDAa5s7QW8QNyyJAhJr85DBw4kGyrI0Hzdu/eTURDhgyRO4gUBEEQ58iYPn163759xbeeYZihQ4dOmjSJ5/mNGzfKnbF1DR8+fMmSJY8//nhwcHBoaOioUaOWLl0qjuiw/pLxwRKba5kX0OIS6381cAYarM7BgwdXrFhBRH379v3LX/6iUqnkTiSF8vLyffv2ubi4mJ+PjIiIICIbbgpeWlpKRPn5+Y0zyDTKycl58sknydZnNjYn9i5UKpU2PCOdh4fHhQsXzAd5i+1HKioqDAaDzfcgKi8vP378uLe3d48ePeTOIoXq6mrx/3tsbKzJqtjY2KSkpF9//ZXneRv+syeioKCgmTNnGi/JysoiIjuZKquRWECL14EYE/9CxLXWzJb/RqEtKikpWbZsGRGNGzfunXfesZPqmYgcHR3Xr1+/evVq8zOOVVVVdLuqsEkKhcLdjPjWcxwn/tMmP1Dr6upee+211157zbxJqti70N/f34ZHhIstd8xnMhc/Pjt16mTz1TMR7d27l+f5wYMH2+RfuDknJydxT80PdHq9noicnZ1t+G9ebG9s3m3j6NGj1FRHZNsWFRVFt/vBGztx4gQRRUZGypDJEnbxPxbakN27d+t0OvHnPBs+jJpTq9Xt27fX6/VpaWnGywVBEHsUBAUFyRSt1fXp02e9mVmzZhFRZGSk+E+b3H2lUunh4VFUVLRnzx6TVd9//z0R2fBgULo9vejOnTtNailxtJKd/OAg/u82novRtjk6OorzZIk7bkxc0rVrVxs+8h86dOj9999PTk42Xnj27Nn8/HwfHx/rLxkfrIEDB3Icl5OTY9xw49q1a/n5+SqVyvqbeKKAButy6NAhIkpISChvivX3tfkjxPldV65cmZ6eLpYUlZWVa9asSU9Pd3Z2xvhgm/T4448T0fr16/fu3Su+6eXl5cuXL8/KyvLy8ho7dqzcAVuRv79/RETE5cuXP/roI3GEUm1tbVJSUmpqqqOj44QJE+QO2OoqKioKCws5jgsJCZE7i3SefvppIlq3bt3OnTvFeQdra2u//vrrr7/+mojGjBkjc77WNHDgQIZh9uzZs2vXLp7n9Xp9dnb2/PnziWjixIn28JOLMTc3t/j4eK1Wu2TJEvFXOI1Gs3DhQkEQHnnkEUdHR7kD3gPGQIMV0el04ufoxx9/3OQGvr6+a9eulTaUdEaOHJmWlibOL8BxnFqtFvt8OTk5zZo1y97aU9iJfv36iRfgL1u2bMWKFSqVqnHEzhtvvCG297Jhr7322ttvv52RkTF16lQXFxfx6ntHR8dXX321ffv2cqdrdeJP1V27drX+WuEBGjx4cEFBQUpKysqVK7/44gtXV1fxQMcwzMSJE217Dp0uXbpMnjx5/fr1iYmJa9euZRimvr6eiEaOHGknV5GamD59en5+fk5OzqRJkzp27Hj58mVBEDp37jx58mS5o90bCmiwIuLUvnaLZdkFCxb89NNPBw4cKCkpqa2tDQoKCgkJee655+zt4hK7MnXq1J49e3733XdiX9jQ0NCwsLBx48a5urrKHa3VderU6bPPPtuyZUtmZqZGo/H39w8ODn7uuefsYd5Nul1Ai1cJ25Vp06b1799/x44dly5dKisr8/f3DwwMHDt2rE2O1DLxzDPPBAYGfvPNN0VFRQaDISIiYuTIkQMGDLDhgSvN8PLy+vTTT5OTk9PT04uLi318fAYMGDBu3LjGOd6tGdN8I2sAAAAAADCGMdAAAAAAABZAAQ0AAAAAYAEU0AAAAAAAFkABDQAAAABgARTQAAAAAAAWQAENAAAAAGABFNAAAAAAABZAAQ0AAAAAYAEU0AAAAAAAFkABDQAAAABgARTQAAAAAAAWQAENAAAAAGABFNAAAAAAABZAAQ0AYO+8vb0ZhnnvvffkDgIA0DaggAYAgDscOnSIYRiGYXr16iV3FgAAa4QCGgAAHrwPPviAYRhvb2+5gwAAPHgooAEAAAAALOAgdwAAALAu8fHxJSUlROTggM8IAIAm4OAIAAB3cHR0bN++vdwpAACsF4ZwAAC0urVr1zIMExYWRkTXr19/9913w8LCnJ2dvb29Bw8evGbNGr1eb3IXFxcXhmF27dpFRNu2bevRo4eDg8Pnn39uvI1Go/noo48SEhI8PT1VKlVERMTzzz9/5MgRQRDMMwiC8NVXX40YMeKhhx5ycnIKDAycPn362bNnmwwsPvuHH35ovurEiRNTp04NCgpSKpX+/v5Dhw5dvnx5Q0ND4wYvv/wywzDz5s0johs3bojXIy5ZssT4Qc6ePfvqq6+GhYWp1WoXF5ewsLBXXnnl9OnTd0vS/OsAACA1AQAAWtmaNWuIqFu3bidOnOjYsaP5oTghIaGsrMz4Lmq1moh27tz52WefNW62fPnyxg1SU1N9fHyaPLC/9NJL9fX1xo9WVVU1fPhw8y2VSuX27du9vLyI6O9//7vJsy9YsMD4QXienz9/Pss2ceYlJCSkqKhI3GzGjBnmGyxevLjxcf7zn/9wHGe+DcuyCxcu5HneotcBAEB6GMIBACCRysrKp556qri4OCoq6qmnngoKCsrKytq2bVtpaWlaWtro0aMPHjxoUp4eOXLko48+IiJ/f//g4ODQ0FBx+enTpx977DGtVqtQKCZPnhwXF+fi4nLq1Kl169Zdv379v//9b11d3aZNm8SNBUH485//vHv3biJyc3MbP358XFxcSUnJjz/+ePTo0YkTJxoMhpbkX7Zs2T/+8Q8i8vb2njRpUkxMjEaj2b59+4EDBwoKCiZNmrR//34HB4cVK1Z8/vnn8+fPX7BggaenZ2lpKRE17ldSUtLcuXOJyMHBYdKkSX379iWiY8eObdq0SafTvfPOO56entOmTTN56ru9DgAA8pC7ggcAsH3iGWjR+PHj6+rqGlcVFxfHxsaKq5KSkhqXi2deOY7r0KHDjh07jB+N5/mEhAQi8vPzy8/PN15VXl7eeKZ5z5494sKUlBRxSWhoqPH2BoPhjTfeaAzW/Bno4uJipVIpPsj58+eNw/z1r38VH+F///tf4/J//vOfROTl5WUcT6PRtGvXjog8PDx+/vln41WpqaniiXBXV9eKioqWvA4AAHLBGGgAAOm0b99+3bp1Tk5OjUv8/Pw2b94snqD94osvTLY3GAzJyclPPvmk8cKjR4+mpaUR0ZdffhkSEmK8yt3dfdOmTZ6enkS0ceNGceHKlSvFGybbsyy7aNGi6OjoliRfs2ZNXV0dES1fvjwoKKhxOcMw//rXv1xdXYnol19+af5BkpOTKysriei9994bNGiQ8aoBAwa8//77RFRVVZWcnGxyxyZfBwAAuaCABgCQzuzZs8XzuMaCg4PHjRtHRJmZmSajKWJiYkwKTSLauXMnEXl7ew8ZMsT8Kby8vMS7NJaz2dnZRDRs2LA+ffqYbMwwzFtvvdWS5OJlfOHh4Y8++qjJKicnp0WLFs2dO9ekmje3b98+InJ1dW1ynPTUqVPFQvzAgQMmq5p8HQAA5IIx0AAA0jEvYRuXb968WafTXblyJSAgoHF5ZGQkwzAmG2dmZhJRWVlZk5fiNfrtt9+IqLq6WmzqLI76MBcfH3/P2IIgZGVlEVHv3r3N8xDRyy+/fM8HIaLc3FwiCg0NFQdmmFCr1d26dcvIyDh58qTJqiZfBwAAueAMNACAdLp06dL88sLCQuPlHTp0MN+4rKysJc9VW1ur1+vPnz8v/rNr165Nbubv7998IU5EVVVVYqO6zp07t+Sp76a8vJyIAgMD77aBuErczFiTrwMAgFxwBhoAQDrGo5+NKRQK8UZFRYXx8ibP1IpNo3v16tV4deDdsCxrPmLEBMMwHMc134ijsU313fI/KOLch+ZdsZt8HQAA5IICGgBAOhcvXmzyZGrjeWLx+r/midtcvny5U6dO99w4MDCQYRhBEBqfwsTVq1eNp0Fpkpubm3ijqKjons/YDA8Pj9LS0kuXLt1tgwsXLlDLXgQAABlhCAcAgHRycnKaXH78+HHxRkRExD0fpHv37kR048aN4uLiJjfYsWNHUlLSwYMHicjJyUmss8XGHebEwc3N4zhOnEZRHMRsLikpafz48fccCS0mz8/Pr62tNV+r1WrFmRHFzQAArBYKaAAA6XzyySfmgyUuXLggTnoSFRV1t8kFjQ0bNky88a9//ct8bUFBwZgxY6ZMmZKXlycuiYmJIaK9e/ea19CCICxatKglycUnPX78+JEjR8wfZPHixVu2bLl69WrzDyK2DamsrFy7dq352jVr1mg0msbNAACsFgpoAADp5Ofnz5kzx3iMb0lJyYQJE8Qlr7zySkse5PHHHxcvtlu1atX27duNV9XW1r744ouCIDg6Oj777LPiwsaecS+88EJBQUHjxoIgzJs3z7wgbtLLL78s9sGYOXPmlStXjFetWrXqzJkzRGTe4U6r1Rp/YZg4caKLiwsRzZ8//+jRo8ZbHjlyZP78+USkVqsnT57ckkgAAHLBGGgAAOmo1eply5YdO3Zs1KhRnTp1ys7O3rp167Vr14goLi5u6tSpLXkQBweHtWvXPvroo3q9fuzYsc8888zgwYPbt2+fn5+/atUqcYTxihUrxIn9iGj48OFPP/309u3bz507FxcXN2HChNjY2OvXr+/atevgwYNKpTI4OPhuYzMade/efe7cuUuWLDl58mRMTMwLL7zQu3fvurq6PXv2fPXVV0QUHR1t3N1ZvCyytrZ2+fLlDz/8sLe3d+fOnd3d3ZcuXTp9+vQbN24MGjRoypQpCQkJgiCkpaUlJSXpdDoi+uSTTzw8PO7nxQUAkIyMsyACANiJxqm89+zZ4+7ubn4ojomJKS0tNb6L+WTaJrZu3ers7Gz+UAqFYv78+SYbV1dXN07xbUypVG7fvl2cxqX5qbwFQdDr9U1OgEJE3bt3N5lUfPfu3cYbLF68WFzO8/zChQvFmRdNiDMj8jxv0esAACA9DOEAAJBO3759z5w5M2vWrC5dujg6Orq7uw8YMGDlypXHjh3z9fW16KGeffbZgoKCt956KyoqytXV1dXVNTY2dtq0aXl5eeKc2MbUavXOnTs3b948fPhwHx8fhULh5+f3/PPPZ2RkjBkzpoXPyHHcF1988fPPP0+YMKFjx46Ojo6dO3d+7LHHli1blp2dbTIN4WOPPbZkyZKAgABHR0c/Pz9vb29xOcMwb7/9dk5OzowZM4KDg52dnZ2dnYODg2fMmHHq1Kk333wTE6YAgPVjBEGQOwMAgI1bu3bttGnTiKiqqkocBAwAAG0XzkADAAAAAFgABTQAAAAAgAVQQAMAAAAAWAAFNAAAAACABVBAAwAAAABYAF04AAAAAAAsgDPQAAAAAAAWQAENAAAAAGABFNAAAAAAABZAAQ0AAAAAYAEU0AAAAAAAFkABDQAAAABgARTQAAAAAAAWQAENAAAAAGABFNAAAAAAABZAAQ0AAAAAYAEU0AAAAAAAFkABDQAAAABgARTQAAAAAAAWQAENAAAAAGABFNAAAAAAABb4/40xLnYtilc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356992"/>
            <a:ext cx="5328592" cy="3368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01444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052736"/>
            <a:ext cx="8964488" cy="5805264"/>
          </a:xfrm>
        </p:spPr>
        <p:txBody>
          <a:bodyPr/>
          <a:lstStyle/>
          <a:p>
            <a:pPr marL="0" indent="0">
              <a:buNone/>
            </a:pPr>
            <a:r>
              <a:rPr lang="es-CR" sz="2400" b="1" u="sng" dirty="0"/>
              <a:t>Distancias reasignación </a:t>
            </a:r>
            <a:r>
              <a:rPr lang="es-CR" sz="2400" b="1" u="sng" dirty="0" smtClean="0"/>
              <a:t>: manhattan (</a:t>
            </a:r>
            <a:r>
              <a:rPr lang="es-CR" sz="2400" b="1" u="sng" dirty="0" err="1" smtClean="0"/>
              <a:t>city</a:t>
            </a:r>
            <a:r>
              <a:rPr lang="es-CR" sz="2400" b="1" u="sng" dirty="0" smtClean="0"/>
              <a:t> block)</a:t>
            </a:r>
            <a:endParaRPr lang="es-CR" sz="2400" dirty="0"/>
          </a:p>
          <a:p>
            <a:pPr marL="0" indent="0">
              <a:buNone/>
            </a:pPr>
            <a:r>
              <a:rPr lang="es-CR" sz="2400" dirty="0"/>
              <a:t> La distancia de Manhattan, también conocida como </a:t>
            </a:r>
            <a:r>
              <a:rPr lang="es-CR" sz="2400" i="1" dirty="0" err="1"/>
              <a:t>taxicab</a:t>
            </a:r>
            <a:r>
              <a:rPr lang="es-CR" sz="2400" i="1" dirty="0"/>
              <a:t> </a:t>
            </a:r>
            <a:r>
              <a:rPr lang="es-CR" sz="2400" i="1" dirty="0" err="1"/>
              <a:t>metric</a:t>
            </a:r>
            <a:r>
              <a:rPr lang="es-CR" sz="2400" dirty="0"/>
              <a:t>, </a:t>
            </a:r>
            <a:r>
              <a:rPr lang="es-CR" sz="2400" i="1" dirty="0" err="1"/>
              <a:t>rectilinear</a:t>
            </a:r>
            <a:r>
              <a:rPr lang="es-CR" sz="2400" i="1" dirty="0"/>
              <a:t> </a:t>
            </a:r>
            <a:r>
              <a:rPr lang="es-CR" sz="2400" i="1" dirty="0" err="1"/>
              <a:t>distance</a:t>
            </a:r>
            <a:r>
              <a:rPr lang="es-CR" sz="2400" dirty="0"/>
              <a:t> o </a:t>
            </a:r>
            <a:r>
              <a:rPr lang="es-CR" sz="2400" i="1" dirty="0"/>
              <a:t>L1 </a:t>
            </a:r>
            <a:r>
              <a:rPr lang="es-CR" sz="2400" i="1" dirty="0" err="1"/>
              <a:t>distance</a:t>
            </a:r>
            <a:r>
              <a:rPr lang="es-CR" sz="2400" dirty="0"/>
              <a:t>, define la distancia entre dos puntos </a:t>
            </a:r>
            <a:r>
              <a:rPr lang="es-CR" sz="2400" i="1" dirty="0"/>
              <a:t>p</a:t>
            </a:r>
            <a:r>
              <a:rPr lang="es-CR" sz="2400" dirty="0"/>
              <a:t> y </a:t>
            </a:r>
            <a:r>
              <a:rPr lang="es-CR" sz="2400" i="1" dirty="0"/>
              <a:t>q</a:t>
            </a:r>
            <a:r>
              <a:rPr lang="es-CR" sz="2400" dirty="0"/>
              <a:t> como el sumatorio de las diferencias absolutas entre cada dimensión. Esta medida se ve menos afectada por </a:t>
            </a:r>
            <a:r>
              <a:rPr lang="es-CR" sz="2400" i="1" dirty="0" err="1"/>
              <a:t>outliers</a:t>
            </a:r>
            <a:r>
              <a:rPr lang="es-CR" sz="2400" dirty="0"/>
              <a:t> (es más robusta) que la distancia </a:t>
            </a:r>
            <a:r>
              <a:rPr lang="es-CR" sz="2400" dirty="0" err="1"/>
              <a:t>euclídea</a:t>
            </a:r>
            <a:r>
              <a:rPr lang="es-CR" sz="2400" dirty="0"/>
              <a:t> debido a que no eleva al cuadrado las diferencias</a:t>
            </a:r>
            <a:r>
              <a:rPr lang="es-CR" sz="2400" dirty="0" smtClean="0"/>
              <a:t>.</a:t>
            </a:r>
          </a:p>
          <a:p>
            <a:pPr marL="0" indent="0">
              <a:buNone/>
            </a:pPr>
            <a:endParaRPr lang="es-CR" sz="2400" dirty="0"/>
          </a:p>
          <a:p>
            <a:pPr marL="0" indent="0">
              <a:buNone/>
            </a:pPr>
            <a:endParaRPr lang="es-CR" sz="2400" dirty="0" smtClean="0"/>
          </a:p>
          <a:p>
            <a:pPr marL="0" indent="0">
              <a:buNone/>
            </a:pPr>
            <a:r>
              <a:rPr lang="es-CR" sz="2400" dirty="0" smtClean="0"/>
              <a:t/>
            </a:r>
            <a:br>
              <a:rPr lang="es-CR" sz="2400" dirty="0" smtClean="0"/>
            </a:br>
            <a:r>
              <a:rPr lang="es-CR" sz="2400" dirty="0" smtClean="0"/>
              <a:t>La </a:t>
            </a:r>
            <a:r>
              <a:rPr lang="es-CR" sz="2400" dirty="0"/>
              <a:t>siguiente imagen muestra una comparación entre la distancia </a:t>
            </a:r>
            <a:r>
              <a:rPr lang="es-CR" sz="2400" dirty="0" err="1"/>
              <a:t>euclídea</a:t>
            </a:r>
            <a:r>
              <a:rPr lang="es-CR" sz="2400" dirty="0"/>
              <a:t> (segmento azul) y la distancia de manhattan (segmento rojo y verde) en un espacio bidimensional</a:t>
            </a:r>
            <a:r>
              <a:rPr lang="es-CR" sz="2400" dirty="0" smtClean="0"/>
              <a:t>. </a:t>
            </a:r>
            <a:r>
              <a:rPr lang="es-MX" altLang="es-CR" sz="2400" dirty="0"/>
              <a:t>Esta medida tiene la restricción de que asume que las variables no están correlacionadas</a:t>
            </a:r>
          </a:p>
          <a:p>
            <a:pPr marL="0" indent="0">
              <a:buNone/>
            </a:pPr>
            <a:endParaRPr lang="es-CR" sz="2400" dirty="0" smtClean="0"/>
          </a:p>
          <a:p>
            <a:pPr marL="0" indent="0">
              <a:buNone/>
            </a:pPr>
            <a:endParaRPr lang="es-CR" sz="2400" dirty="0"/>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graphicFrame>
        <p:nvGraphicFramePr>
          <p:cNvPr id="5" name="4 Objeto"/>
          <p:cNvGraphicFramePr>
            <a:graphicFrameLocks noChangeAspect="1"/>
          </p:cNvGraphicFramePr>
          <p:nvPr>
            <p:extLst>
              <p:ext uri="{D42A27DB-BD31-4B8C-83A1-F6EECF244321}">
                <p14:modId xmlns:p14="http://schemas.microsoft.com/office/powerpoint/2010/main" val="3427865065"/>
              </p:ext>
            </p:extLst>
          </p:nvPr>
        </p:nvGraphicFramePr>
        <p:xfrm>
          <a:off x="2987824" y="3717032"/>
          <a:ext cx="2736850" cy="1039813"/>
        </p:xfrm>
        <a:graphic>
          <a:graphicData uri="http://schemas.openxmlformats.org/presentationml/2006/ole">
            <mc:AlternateContent xmlns:mc="http://schemas.openxmlformats.org/markup-compatibility/2006">
              <mc:Choice xmlns:v="urn:schemas-microsoft-com:vml" Requires="v">
                <p:oleObj spid="_x0000_s30751" name="Ecuación" r:id="rId3" imgW="1167893" imgH="444307" progId="Equation.3">
                  <p:embed/>
                </p:oleObj>
              </mc:Choice>
              <mc:Fallback>
                <p:oleObj name="Ecuación" r:id="rId3" imgW="1167893" imgH="444307" progId="Equation.3">
                  <p:embed/>
                  <p:pic>
                    <p:nvPicPr>
                      <p:cNvPr id="0" name="3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3717032"/>
                        <a:ext cx="2736850" cy="1039813"/>
                      </a:xfrm>
                      <a:prstGeom prst="rect">
                        <a:avLst/>
                      </a:prstGeom>
                      <a:solidFill>
                        <a:schemeClr val="accent1"/>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38557093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pic>
        <p:nvPicPr>
          <p:cNvPr id="296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340768"/>
            <a:ext cx="5328592" cy="5365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796064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908720"/>
            <a:ext cx="7128792" cy="5877272"/>
          </a:xfrm>
        </p:spPr>
        <p:txBody>
          <a:bodyPr>
            <a:normAutofit/>
          </a:bodyPr>
          <a:lstStyle/>
          <a:p>
            <a:pPr algn="just"/>
            <a:r>
              <a:rPr lang="es-CR" sz="2200" dirty="0"/>
              <a:t>Las soluciones no son únicas, en la medida en que la pertenencia al conglomerado para cualquier número de soluciones depende de muchos elementos del procedimiento elegido</a:t>
            </a:r>
            <a:r>
              <a:rPr lang="es-CR" sz="2200" dirty="0" smtClean="0"/>
              <a:t>.</a:t>
            </a:r>
          </a:p>
          <a:p>
            <a:pPr algn="just"/>
            <a:endParaRPr lang="es-CR" sz="2200" dirty="0"/>
          </a:p>
          <a:p>
            <a:pPr algn="just"/>
            <a:r>
              <a:rPr lang="es-CR" sz="2200" dirty="0" smtClean="0"/>
              <a:t> </a:t>
            </a:r>
            <a:r>
              <a:rPr lang="es-CR" sz="2200" dirty="0"/>
              <a:t>Por otra parte, la solución </a:t>
            </a:r>
            <a:r>
              <a:rPr lang="es-CR" sz="2200" dirty="0" smtClean="0"/>
              <a:t>del </a:t>
            </a:r>
            <a:r>
              <a:rPr lang="es-CR" sz="2200" dirty="0" err="1"/>
              <a:t>C</a:t>
            </a:r>
            <a:r>
              <a:rPr lang="es-CR" sz="2200" dirty="0" err="1" smtClean="0"/>
              <a:t>luster</a:t>
            </a:r>
            <a:r>
              <a:rPr lang="es-CR" sz="2200" dirty="0" smtClean="0"/>
              <a:t> </a:t>
            </a:r>
            <a:r>
              <a:rPr lang="es-CR" sz="2200" dirty="0"/>
              <a:t>depende totalmente de las variables utilizadas, la adición o destrucción de variables relevantes puede tener un impacto substancial sobre la solución resultante.</a:t>
            </a:r>
          </a:p>
          <a:p>
            <a:pPr algn="just"/>
            <a:endParaRPr lang="es-CR" sz="2200" dirty="0"/>
          </a:p>
          <a:p>
            <a:pPr algn="just"/>
            <a:r>
              <a:rPr lang="es-CR" sz="2200" dirty="0"/>
              <a:t>Los algoritmos de formación de conglomerados se agrupan en </a:t>
            </a:r>
            <a:r>
              <a:rPr lang="es-CR" sz="2200" dirty="0" smtClean="0"/>
              <a:t>diversas categorías, y existen muchas modalidades. Aunque se mencionarán gran parte de ellos, el presente capítulo estudia los modalidades de </a:t>
            </a:r>
            <a:r>
              <a:rPr lang="es-CR" sz="2200" dirty="0" err="1" smtClean="0"/>
              <a:t>clusters</a:t>
            </a:r>
            <a:r>
              <a:rPr lang="es-CR" sz="2200" dirty="0" smtClean="0"/>
              <a:t> jerárquicos y los de k-medias.</a:t>
            </a:r>
            <a:endParaRPr lang="es-CR" sz="2200" dirty="0"/>
          </a:p>
        </p:txBody>
      </p:sp>
      <p:sp>
        <p:nvSpPr>
          <p:cNvPr id="4"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pic>
        <p:nvPicPr>
          <p:cNvPr id="20482" name="Picture 2" descr="Image result for clust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0483" y="1412776"/>
            <a:ext cx="1498898" cy="149889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7844" y="4365104"/>
            <a:ext cx="1584176"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110716"/>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23438" y="1052736"/>
                <a:ext cx="9013058" cy="5688632"/>
              </a:xfrm>
            </p:spPr>
            <p:txBody>
              <a:bodyPr>
                <a:normAutofit lnSpcReduction="10000"/>
              </a:bodyPr>
              <a:lstStyle/>
              <a:p>
                <a:pPr marL="0" indent="0">
                  <a:buNone/>
                </a:pPr>
                <a:r>
                  <a:rPr lang="es-CR" sz="2400" b="1" u="sng" dirty="0" smtClean="0"/>
                  <a:t>Distancias reasignación: distancia de </a:t>
                </a:r>
                <a:r>
                  <a:rPr lang="es-CR" sz="2400" b="1" u="sng" dirty="0" err="1" smtClean="0"/>
                  <a:t>Mahalanobis</a:t>
                </a:r>
                <a:endParaRPr lang="es-CR" sz="2400" b="1" u="sng" dirty="0" smtClean="0"/>
              </a:p>
              <a:p>
                <a:pPr marL="0" indent="0">
                  <a:buNone/>
                </a:pPr>
                <a:endParaRPr lang="es-CR" sz="2400" b="1" u="sng" dirty="0"/>
              </a:p>
              <a:p>
                <a:pPr algn="just"/>
                <a:r>
                  <a:rPr lang="es-CR" altLang="es-CR" sz="2400" dirty="0"/>
                  <a:t>Esta distancia incluye un procedimiento de estandarización dentro de la distancia </a:t>
                </a:r>
                <a:r>
                  <a:rPr lang="es-CR" altLang="es-CR" sz="2400" dirty="0" err="1"/>
                  <a:t>Euclídea</a:t>
                </a:r>
                <a:r>
                  <a:rPr lang="es-CR" altLang="es-CR" sz="2400" dirty="0"/>
                  <a:t> y ajusta según las correlaciones entre variables:</a:t>
                </a:r>
              </a:p>
              <a:p>
                <a:pPr algn="just"/>
                <a:endParaRPr lang="es-CR" sz="2400" dirty="0"/>
              </a:p>
              <a:p>
                <a:pPr algn="just"/>
                <a:endParaRPr lang="es-CR" sz="2400" dirty="0"/>
              </a:p>
              <a:p>
                <a:pPr marL="0" indent="0" algn="just">
                  <a:buNone/>
                </a:pPr>
                <a:endParaRPr lang="es-CR" altLang="es-CR" sz="2400" dirty="0"/>
              </a:p>
              <a:p>
                <a:pPr marL="0" indent="0" algn="just">
                  <a:buNone/>
                </a:pPr>
                <a:r>
                  <a:rPr lang="es-MX" altLang="es-CR" sz="2400" dirty="0"/>
                  <a:t>donde S es la matriz de covariancias de dimensión </a:t>
                </a:r>
                <a14:m>
                  <m:oMath xmlns:m="http://schemas.openxmlformats.org/officeDocument/2006/math">
                    <m:r>
                      <a:rPr lang="es-MX" altLang="es-CR" sz="2400" i="1" dirty="0" smtClean="0">
                        <a:latin typeface="Cambria Math"/>
                      </a:rPr>
                      <m:t>𝑞</m:t>
                    </m:r>
                    <m:r>
                      <a:rPr lang="es-CR" altLang="es-CR" sz="2400" b="0" i="1" dirty="0" smtClean="0">
                        <a:latin typeface="Cambria Math"/>
                      </a:rPr>
                      <m:t>∗</m:t>
                    </m:r>
                    <m:r>
                      <a:rPr lang="es-MX" altLang="es-CR" sz="2400" i="1" dirty="0" smtClean="0">
                        <a:latin typeface="Cambria Math"/>
                      </a:rPr>
                      <m:t>𝑞</m:t>
                    </m:r>
                  </m:oMath>
                </a14:m>
                <a:r>
                  <a:rPr lang="es-MX" altLang="es-CR" sz="2400" dirty="0"/>
                  <a:t>.</a:t>
                </a:r>
              </a:p>
              <a:p>
                <a:pPr marL="0" indent="0" algn="just">
                  <a:buNone/>
                </a:pPr>
                <a:endParaRPr lang="es-MX" sz="2400" dirty="0"/>
              </a:p>
              <a:p>
                <a:pPr algn="just"/>
                <a:r>
                  <a:rPr lang="es-MX" altLang="es-CR" sz="2400" dirty="0"/>
                  <a:t>Es invariante frente a transformaciones lineales de las variables y Toma en cuenta las correlaciones entre variables.</a:t>
                </a:r>
                <a:endParaRPr lang="es-CR" sz="2400" dirty="0"/>
              </a:p>
              <a:p>
                <a:pPr marL="0" indent="0">
                  <a:buNone/>
                </a:pPr>
                <a:endParaRPr lang="es-CR" sz="2400" b="1" u="sng" dirty="0" smtClean="0"/>
              </a:p>
              <a:p>
                <a:pPr marL="0" indent="0">
                  <a:buNone/>
                </a:pPr>
                <a:r>
                  <a:rPr lang="es-CR" sz="2400" b="1" u="sng" dirty="0" smtClean="0"/>
                  <a:t> </a:t>
                </a: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23438" y="1052736"/>
                <a:ext cx="9013058" cy="5688632"/>
              </a:xfrm>
              <a:blipFill rotWithShape="1">
                <a:blip r:embed="rId3"/>
                <a:stretch>
                  <a:fillRect l="-1083" t="-1501" r="-1015"/>
                </a:stretch>
              </a:blipFill>
            </p:spPr>
            <p:txBody>
              <a:bodyPr/>
              <a:lstStyle/>
              <a:p>
                <a:r>
                  <a:rPr lang="es-CR">
                    <a:noFill/>
                  </a:rPr>
                  <a:t> </a:t>
                </a:r>
              </a:p>
            </p:txBody>
          </p:sp>
        </mc:Fallback>
      </mc:AlternateContent>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graphicFrame>
        <p:nvGraphicFramePr>
          <p:cNvPr id="5" name="4 Objeto"/>
          <p:cNvGraphicFramePr>
            <a:graphicFrameLocks noChangeAspect="1"/>
          </p:cNvGraphicFramePr>
          <p:nvPr>
            <p:extLst>
              <p:ext uri="{D42A27DB-BD31-4B8C-83A1-F6EECF244321}">
                <p14:modId xmlns:p14="http://schemas.microsoft.com/office/powerpoint/2010/main" val="4098116324"/>
              </p:ext>
            </p:extLst>
          </p:nvPr>
        </p:nvGraphicFramePr>
        <p:xfrm>
          <a:off x="1979712" y="2996952"/>
          <a:ext cx="5762625" cy="801687"/>
        </p:xfrm>
        <a:graphic>
          <a:graphicData uri="http://schemas.openxmlformats.org/presentationml/2006/ole">
            <mc:AlternateContent xmlns:mc="http://schemas.openxmlformats.org/markup-compatibility/2006">
              <mc:Choice xmlns:v="urn:schemas-microsoft-com:vml" Requires="v">
                <p:oleObj spid="_x0000_s39967" name="Ecuación" r:id="rId4" imgW="1866090" imgH="253890" progId="Equation.3">
                  <p:embed/>
                </p:oleObj>
              </mc:Choice>
              <mc:Fallback>
                <p:oleObj name="Ecuación" r:id="rId4" imgW="1866090" imgH="253890" progId="Equation.3">
                  <p:embed/>
                  <p:pic>
                    <p:nvPicPr>
                      <p:cNvPr id="0" name="4 Obje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2996952"/>
                        <a:ext cx="5762625" cy="801687"/>
                      </a:xfrm>
                      <a:prstGeom prst="rect">
                        <a:avLst/>
                      </a:prstGeom>
                      <a:solidFill>
                        <a:schemeClr val="accent1"/>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849986853"/>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6866" y="1052736"/>
            <a:ext cx="9009630" cy="5688632"/>
          </a:xfrm>
        </p:spPr>
        <p:txBody>
          <a:bodyPr>
            <a:normAutofit/>
          </a:bodyPr>
          <a:lstStyle/>
          <a:p>
            <a:pPr marL="0" indent="0">
              <a:buNone/>
            </a:pPr>
            <a:r>
              <a:rPr lang="es-CR" sz="2400" b="1" u="sng" dirty="0"/>
              <a:t>Distancias reasignación</a:t>
            </a:r>
            <a:r>
              <a:rPr lang="es-CR" sz="2400" b="1" u="sng" dirty="0" smtClean="0"/>
              <a:t>: </a:t>
            </a:r>
            <a:r>
              <a:rPr lang="es-CR" sz="2400" b="1" u="sng" dirty="0" err="1" smtClean="0"/>
              <a:t>minkowski</a:t>
            </a:r>
            <a:endParaRPr lang="es-CR" sz="2400" b="1" u="sng" dirty="0" smtClean="0"/>
          </a:p>
          <a:p>
            <a:pPr marL="0" indent="0">
              <a:buNone/>
            </a:pPr>
            <a:endParaRPr lang="es-CR" sz="2400" b="1" u="sng" dirty="0"/>
          </a:p>
          <a:p>
            <a:pPr marL="0" indent="0">
              <a:buNone/>
            </a:pPr>
            <a:r>
              <a:rPr lang="es-MX" altLang="es-CR" sz="2400" dirty="0"/>
              <a:t>Es el caso más general de la distancia </a:t>
            </a:r>
            <a:r>
              <a:rPr lang="es-MX" altLang="es-CR" sz="2400" dirty="0" err="1"/>
              <a:t>city</a:t>
            </a:r>
            <a:r>
              <a:rPr lang="es-MX" altLang="es-CR" sz="2400" dirty="0"/>
              <a:t>-block, pero cuenta con un exponente </a:t>
            </a:r>
            <a:r>
              <a:rPr lang="es-MX" altLang="es-CR" sz="2400" dirty="0" smtClean="0"/>
              <a:t>r, el cual “suaviza” o corrige ciertas distancias:</a:t>
            </a:r>
            <a:endParaRPr lang="es-MX" altLang="es-CR" sz="2400" dirty="0"/>
          </a:p>
          <a:p>
            <a:pPr marL="0" indent="0">
              <a:buNone/>
            </a:pPr>
            <a:endParaRPr lang="es-CR" sz="2400" b="1" u="sng" dirty="0"/>
          </a:p>
          <a:p>
            <a:pPr marL="0" indent="0">
              <a:buNone/>
            </a:pPr>
            <a:endParaRPr lang="es-CR" sz="2400" dirty="0"/>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graphicFrame>
        <p:nvGraphicFramePr>
          <p:cNvPr id="5" name="4 Objeto"/>
          <p:cNvGraphicFramePr>
            <a:graphicFrameLocks noChangeAspect="1"/>
          </p:cNvGraphicFramePr>
          <p:nvPr>
            <p:extLst>
              <p:ext uri="{D42A27DB-BD31-4B8C-83A1-F6EECF244321}">
                <p14:modId xmlns:p14="http://schemas.microsoft.com/office/powerpoint/2010/main" val="1603668135"/>
              </p:ext>
            </p:extLst>
          </p:nvPr>
        </p:nvGraphicFramePr>
        <p:xfrm>
          <a:off x="2267744" y="3212976"/>
          <a:ext cx="4895850" cy="1323975"/>
        </p:xfrm>
        <a:graphic>
          <a:graphicData uri="http://schemas.openxmlformats.org/presentationml/2006/ole">
            <mc:AlternateContent xmlns:mc="http://schemas.openxmlformats.org/markup-compatibility/2006">
              <mc:Choice xmlns:v="urn:schemas-microsoft-com:vml" Requires="v">
                <p:oleObj spid="_x0000_s40991" name="Ecuación" r:id="rId3" imgW="1879600" imgH="508000" progId="Equation.3">
                  <p:embed/>
                </p:oleObj>
              </mc:Choice>
              <mc:Fallback>
                <p:oleObj name="Ecuación" r:id="rId3" imgW="1879600" imgH="508000" progId="Equation.3">
                  <p:embed/>
                  <p:pic>
                    <p:nvPicPr>
                      <p:cNvPr id="0" name="4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212976"/>
                        <a:ext cx="4895850" cy="1323975"/>
                      </a:xfrm>
                      <a:prstGeom prst="rect">
                        <a:avLst/>
                      </a:prstGeom>
                      <a:solidFill>
                        <a:schemeClr val="accent1"/>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1553942690"/>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340768"/>
            <a:ext cx="8712968" cy="5328592"/>
          </a:xfrm>
        </p:spPr>
        <p:txBody>
          <a:bodyPr/>
          <a:lstStyle/>
          <a:p>
            <a:pPr marL="0" indent="0">
              <a:buNone/>
            </a:pPr>
            <a:r>
              <a:rPr lang="es-CR" sz="2400" b="1" u="sng" dirty="0"/>
              <a:t>Distancias </a:t>
            </a:r>
            <a:r>
              <a:rPr lang="es-CR" sz="2400" b="1" u="sng" dirty="0" smtClean="0"/>
              <a:t>reasignación: </a:t>
            </a:r>
            <a:r>
              <a:rPr lang="es-CR" sz="2400" b="1" u="sng" dirty="0" err="1" smtClean="0"/>
              <a:t>Chebyshev</a:t>
            </a:r>
            <a:endParaRPr lang="es-CR" sz="2400" b="1" u="sng" dirty="0"/>
          </a:p>
          <a:p>
            <a:pPr marL="0" indent="0">
              <a:buNone/>
            </a:pPr>
            <a:endParaRPr lang="es-CR" sz="2400" b="1" u="sng" dirty="0" smtClean="0"/>
          </a:p>
          <a:p>
            <a:pPr marL="0" indent="0">
              <a:buNone/>
            </a:pPr>
            <a:r>
              <a:rPr lang="es-CR" altLang="es-CR" sz="2400" dirty="0"/>
              <a:t>La distancia entre dos puntos (representados por sus vectores) es la mayor de sus diferencias a lo largo de cualquiera de sus dimensiones coordenadas</a:t>
            </a:r>
            <a:r>
              <a:rPr lang="es-CR" altLang="es-CR" sz="2400" dirty="0" smtClean="0"/>
              <a:t>:</a:t>
            </a:r>
          </a:p>
          <a:p>
            <a:pPr marL="0" indent="0">
              <a:buNone/>
            </a:pPr>
            <a:endParaRPr lang="es-CR" altLang="es-CR" sz="2400" dirty="0" smtClean="0"/>
          </a:p>
          <a:p>
            <a:pPr marL="0" indent="0">
              <a:buNone/>
            </a:pPr>
            <a:endParaRPr lang="es-CR" altLang="es-CR" sz="2400" dirty="0"/>
          </a:p>
          <a:p>
            <a:pPr marL="0" indent="0">
              <a:buNone/>
            </a:pPr>
            <a:endParaRPr lang="es-CR" altLang="es-CR" sz="2400" dirty="0" smtClean="0"/>
          </a:p>
          <a:p>
            <a:pPr marL="0" indent="0">
              <a:buNone/>
            </a:pPr>
            <a:endParaRPr lang="es-CR" altLang="es-CR" sz="2400" dirty="0"/>
          </a:p>
          <a:p>
            <a:pPr marL="0" indent="0">
              <a:buNone/>
            </a:pPr>
            <a:r>
              <a:rPr lang="es-CR" altLang="es-CR" sz="2400" dirty="0"/>
              <a:t>¿</a:t>
            </a:r>
            <a:r>
              <a:rPr lang="es-CR" altLang="es-CR" sz="2400" dirty="0" smtClean="0"/>
              <a:t>Recuerdan el teorema de </a:t>
            </a:r>
            <a:r>
              <a:rPr lang="es-CR" altLang="es-CR" sz="2400" dirty="0" err="1" smtClean="0"/>
              <a:t>Chebyshev</a:t>
            </a:r>
            <a:r>
              <a:rPr lang="es-CR" altLang="es-CR" sz="2400" dirty="0" smtClean="0"/>
              <a:t>?</a:t>
            </a:r>
            <a:endParaRPr lang="es-CR" altLang="es-CR" sz="2400" dirty="0"/>
          </a:p>
          <a:p>
            <a:pPr marL="0" indent="0">
              <a:buNone/>
            </a:pPr>
            <a:endParaRPr lang="es-CR" sz="2400" b="1" u="sng" dirty="0" smtClean="0"/>
          </a:p>
          <a:p>
            <a:pPr marL="0" indent="0">
              <a:buNone/>
            </a:pPr>
            <a:endParaRPr lang="es-CR" sz="2400" b="1" u="sng" dirty="0"/>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graphicFrame>
        <p:nvGraphicFramePr>
          <p:cNvPr id="5" name="4 Objeto"/>
          <p:cNvGraphicFramePr>
            <a:graphicFrameLocks noChangeAspect="1"/>
          </p:cNvGraphicFramePr>
          <p:nvPr>
            <p:extLst>
              <p:ext uri="{D42A27DB-BD31-4B8C-83A1-F6EECF244321}">
                <p14:modId xmlns:p14="http://schemas.microsoft.com/office/powerpoint/2010/main" val="1885607689"/>
              </p:ext>
            </p:extLst>
          </p:nvPr>
        </p:nvGraphicFramePr>
        <p:xfrm>
          <a:off x="1547813" y="3739183"/>
          <a:ext cx="5903912" cy="769937"/>
        </p:xfrm>
        <a:graphic>
          <a:graphicData uri="http://schemas.openxmlformats.org/presentationml/2006/ole">
            <mc:AlternateContent xmlns:mc="http://schemas.openxmlformats.org/markup-compatibility/2006">
              <mc:Choice xmlns:v="urn:schemas-microsoft-com:vml" Requires="v">
                <p:oleObj spid="_x0000_s42015" name="Ecuación" r:id="rId3" imgW="1993900" imgH="254000" progId="Equation.3">
                  <p:embed/>
                </p:oleObj>
              </mc:Choice>
              <mc:Fallback>
                <p:oleObj name="Ecuación" r:id="rId3" imgW="1993900" imgH="254000" progId="Equation.3">
                  <p:embed/>
                  <p:pic>
                    <p:nvPicPr>
                      <p:cNvPr id="0" name="3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739183"/>
                        <a:ext cx="5903912" cy="769937"/>
                      </a:xfrm>
                      <a:prstGeom prst="rect">
                        <a:avLst/>
                      </a:prstGeom>
                      <a:solidFill>
                        <a:schemeClr val="accent1"/>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387942617"/>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196752"/>
            <a:ext cx="8928992" cy="5544616"/>
          </a:xfrm>
        </p:spPr>
        <p:txBody>
          <a:bodyPr>
            <a:normAutofit lnSpcReduction="10000"/>
          </a:bodyPr>
          <a:lstStyle/>
          <a:p>
            <a:pPr marL="0" indent="0">
              <a:buNone/>
            </a:pPr>
            <a:r>
              <a:rPr lang="es-CR" sz="2400" b="1" u="sng" dirty="0"/>
              <a:t>Distancias reasignación: </a:t>
            </a:r>
            <a:r>
              <a:rPr lang="es-CR" sz="2400" b="1" u="sng" dirty="0" smtClean="0"/>
              <a:t>variables binarias </a:t>
            </a:r>
            <a:endParaRPr lang="es-CR" sz="2400" b="1" u="sng" dirty="0"/>
          </a:p>
          <a:p>
            <a:pPr marL="0" indent="0">
              <a:buNone/>
            </a:pPr>
            <a:endParaRPr lang="es-CR" sz="2400" dirty="0" smtClean="0"/>
          </a:p>
          <a:p>
            <a:pPr algn="just"/>
            <a:r>
              <a:rPr lang="es-MX" altLang="es-CR" sz="2400" dirty="0"/>
              <a:t>Para variables binarias existe una serie de coeficientes de similitud que se calculan a partir de las coincidencias entre variables.</a:t>
            </a:r>
          </a:p>
          <a:p>
            <a:pPr algn="just"/>
            <a:endParaRPr lang="es-MX" sz="2400" dirty="0"/>
          </a:p>
          <a:p>
            <a:pPr algn="just"/>
            <a:r>
              <a:rPr lang="es-CR" altLang="es-CR" sz="2400" dirty="0"/>
              <a:t>En un conjunto de </a:t>
            </a:r>
            <a:r>
              <a:rPr lang="es-CR" altLang="es-CR" sz="2400" i="1" dirty="0"/>
              <a:t>q</a:t>
            </a:r>
            <a:r>
              <a:rPr lang="es-CR" altLang="es-CR" sz="2400" dirty="0"/>
              <a:t> variables, al comparar el </a:t>
            </a:r>
            <a:r>
              <a:rPr lang="es-CR" altLang="es-CR" sz="2400" i="1" dirty="0"/>
              <a:t>i-</a:t>
            </a:r>
            <a:r>
              <a:rPr lang="es-CR" altLang="es-CR" sz="2400" i="1" dirty="0" err="1"/>
              <a:t>ésimo</a:t>
            </a:r>
            <a:r>
              <a:rPr lang="es-CR" altLang="es-CR" sz="2400" dirty="0"/>
              <a:t> y </a:t>
            </a:r>
            <a:r>
              <a:rPr lang="es-CR" altLang="es-CR" sz="2400" i="1" dirty="0"/>
              <a:t>j-</a:t>
            </a:r>
            <a:r>
              <a:rPr lang="es-CR" altLang="es-CR" sz="2400" i="1" dirty="0" err="1"/>
              <a:t>ésimo</a:t>
            </a:r>
            <a:r>
              <a:rPr lang="es-CR" altLang="es-CR" sz="2400" dirty="0"/>
              <a:t> individuo se cuenta</a:t>
            </a:r>
            <a:r>
              <a:rPr lang="es-MX" altLang="es-CR" sz="2400" dirty="0"/>
              <a:t>:</a:t>
            </a:r>
          </a:p>
          <a:p>
            <a:pPr lvl="1" algn="just">
              <a:spcBef>
                <a:spcPct val="0"/>
              </a:spcBef>
              <a:spcAft>
                <a:spcPts val="600"/>
              </a:spcAft>
              <a:buClr>
                <a:schemeClr val="hlink"/>
              </a:buClr>
              <a:buSzTx/>
              <a:buFont typeface="Wingdings" pitchFamily="2" charset="2"/>
              <a:buChar char="§"/>
            </a:pPr>
            <a:r>
              <a:rPr lang="es-MX" altLang="es-CR" sz="2400" dirty="0" err="1"/>
              <a:t>a</a:t>
            </a:r>
            <a:r>
              <a:rPr lang="es-MX" altLang="es-CR" sz="2400" baseline="-25000" dirty="0" err="1"/>
              <a:t>ij</a:t>
            </a:r>
            <a:r>
              <a:rPr lang="es-MX" altLang="es-CR" sz="2400" dirty="0"/>
              <a:t>: número de variables en las que ambos tienen 1.</a:t>
            </a:r>
          </a:p>
          <a:p>
            <a:pPr lvl="1" algn="just">
              <a:spcBef>
                <a:spcPct val="0"/>
              </a:spcBef>
              <a:spcAft>
                <a:spcPts val="600"/>
              </a:spcAft>
              <a:buClr>
                <a:schemeClr val="hlink"/>
              </a:buClr>
              <a:buSzTx/>
              <a:buFont typeface="Wingdings" pitchFamily="2" charset="2"/>
              <a:buChar char="§"/>
            </a:pPr>
            <a:r>
              <a:rPr lang="es-MX" altLang="es-CR" sz="2400" dirty="0" err="1"/>
              <a:t>b</a:t>
            </a:r>
            <a:r>
              <a:rPr lang="es-MX" altLang="es-CR" sz="2400" baseline="-25000" dirty="0" err="1"/>
              <a:t>ij</a:t>
            </a:r>
            <a:r>
              <a:rPr lang="es-MX" altLang="es-CR" sz="2400" dirty="0"/>
              <a:t>: número de variables en las que sólo uno de los dos tiene 1.</a:t>
            </a:r>
          </a:p>
          <a:p>
            <a:pPr lvl="1" algn="just">
              <a:spcBef>
                <a:spcPct val="0"/>
              </a:spcBef>
              <a:spcAft>
                <a:spcPts val="600"/>
              </a:spcAft>
              <a:buClr>
                <a:schemeClr val="hlink"/>
              </a:buClr>
              <a:buSzTx/>
              <a:buFont typeface="Wingdings" pitchFamily="2" charset="2"/>
              <a:buChar char="§"/>
            </a:pPr>
            <a:r>
              <a:rPr lang="es-MX" altLang="es-CR" sz="2400" dirty="0" err="1"/>
              <a:t>c</a:t>
            </a:r>
            <a:r>
              <a:rPr lang="es-MX" altLang="es-CR" sz="2400" baseline="-25000" dirty="0" err="1"/>
              <a:t>ij</a:t>
            </a:r>
            <a:r>
              <a:rPr lang="es-MX" altLang="es-CR" sz="2400" dirty="0"/>
              <a:t>: número de variables en las que ambos tienen 0.</a:t>
            </a:r>
          </a:p>
          <a:p>
            <a:pPr lvl="1" algn="just">
              <a:spcBef>
                <a:spcPct val="0"/>
              </a:spcBef>
              <a:spcAft>
                <a:spcPts val="600"/>
              </a:spcAft>
              <a:buClr>
                <a:schemeClr val="hlink"/>
              </a:buClr>
              <a:buSzTx/>
              <a:buFont typeface="Wingdings" pitchFamily="2" charset="2"/>
              <a:buChar char="§"/>
            </a:pPr>
            <a:r>
              <a:rPr lang="es-MX" altLang="es-CR" sz="2400" dirty="0"/>
              <a:t>q= </a:t>
            </a:r>
            <a:r>
              <a:rPr lang="es-MX" altLang="es-CR" sz="2400" dirty="0" err="1"/>
              <a:t>a</a:t>
            </a:r>
            <a:r>
              <a:rPr lang="es-MX" altLang="es-CR" sz="2400" baseline="-25000" dirty="0" err="1"/>
              <a:t>ij</a:t>
            </a:r>
            <a:r>
              <a:rPr lang="es-MX" altLang="es-CR" sz="2400" dirty="0"/>
              <a:t> +</a:t>
            </a:r>
            <a:r>
              <a:rPr lang="es-MX" altLang="es-CR" sz="2400" dirty="0" err="1"/>
              <a:t>b</a:t>
            </a:r>
            <a:r>
              <a:rPr lang="es-MX" altLang="es-CR" sz="2400" baseline="-25000" dirty="0" err="1"/>
              <a:t>ij</a:t>
            </a:r>
            <a:r>
              <a:rPr lang="es-MX" altLang="es-CR" sz="2400" dirty="0"/>
              <a:t> +</a:t>
            </a:r>
            <a:r>
              <a:rPr lang="es-MX" altLang="es-CR" sz="2400" dirty="0" err="1"/>
              <a:t>c</a:t>
            </a:r>
            <a:r>
              <a:rPr lang="es-MX" altLang="es-CR" sz="2400" baseline="-25000" dirty="0" err="1"/>
              <a:t>ij</a:t>
            </a:r>
            <a:endParaRPr lang="es-MX" altLang="es-CR" sz="2400" dirty="0"/>
          </a:p>
          <a:p>
            <a:pPr marL="0" indent="0" algn="just">
              <a:buNone/>
            </a:pPr>
            <a:endParaRPr lang="es-CR" sz="2400" dirty="0"/>
          </a:p>
          <a:p>
            <a:pPr algn="just"/>
            <a:r>
              <a:rPr lang="es-MX" altLang="es-CR" sz="2400" dirty="0"/>
              <a:t>Las distancias se calculan a partir de los coeficientes de similitud haciendo:  </a:t>
            </a:r>
            <a:r>
              <a:rPr lang="es-MX" altLang="es-CR" sz="2400" dirty="0" err="1"/>
              <a:t>d</a:t>
            </a:r>
            <a:r>
              <a:rPr lang="es-MX" altLang="es-CR" sz="2400" baseline="-25000" dirty="0" err="1"/>
              <a:t>ij</a:t>
            </a:r>
            <a:r>
              <a:rPr lang="es-MX" altLang="es-CR" sz="2400" dirty="0"/>
              <a:t>=1-s</a:t>
            </a:r>
            <a:r>
              <a:rPr lang="es-MX" altLang="es-CR" sz="2400" baseline="-25000" dirty="0"/>
              <a:t>ij</a:t>
            </a:r>
            <a:r>
              <a:rPr lang="es-MX" altLang="es-CR" sz="2400" dirty="0"/>
              <a:t>.</a:t>
            </a:r>
            <a:endParaRPr lang="es-CR" sz="2400" dirty="0"/>
          </a:p>
          <a:p>
            <a:pPr marL="0" indent="0">
              <a:buNone/>
            </a:pPr>
            <a:endParaRPr lang="es-CR" sz="2400" dirty="0"/>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spTree>
    <p:extLst>
      <p:ext uri="{BB962C8B-B14F-4D97-AF65-F5344CB8AC3E}">
        <p14:creationId xmlns:p14="http://schemas.microsoft.com/office/powerpoint/2010/main" val="2202621343"/>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268760"/>
            <a:ext cx="8784976" cy="5472608"/>
          </a:xfrm>
        </p:spPr>
        <p:txBody>
          <a:bodyPr>
            <a:normAutofit/>
          </a:bodyPr>
          <a:lstStyle/>
          <a:p>
            <a:pPr marL="0" indent="0">
              <a:buNone/>
            </a:pPr>
            <a:r>
              <a:rPr lang="es-CR" dirty="0"/>
              <a:t>Las más conocidas son:</a:t>
            </a:r>
          </a:p>
          <a:p>
            <a:pPr marL="0" indent="0">
              <a:buNone/>
            </a:pPr>
            <a:endParaRPr lang="es-CR" dirty="0"/>
          </a:p>
          <a:p>
            <a:r>
              <a:rPr lang="es-MX" altLang="es-CR" dirty="0"/>
              <a:t>Coeficiente de </a:t>
            </a:r>
            <a:r>
              <a:rPr lang="es-MX" altLang="es-CR" dirty="0" err="1"/>
              <a:t>Jaccard</a:t>
            </a:r>
            <a:r>
              <a:rPr lang="es-MX" altLang="es-CR" dirty="0"/>
              <a:t>:</a:t>
            </a:r>
          </a:p>
          <a:p>
            <a:endParaRPr lang="es-MX" dirty="0"/>
          </a:p>
          <a:p>
            <a:r>
              <a:rPr lang="es-MX" altLang="es-CR" dirty="0"/>
              <a:t>Coeficiente de Russel y </a:t>
            </a:r>
            <a:r>
              <a:rPr lang="es-MX" altLang="es-CR" dirty="0" err="1"/>
              <a:t>Rao</a:t>
            </a:r>
            <a:r>
              <a:rPr lang="es-MX" altLang="es-CR" dirty="0"/>
              <a:t>:</a:t>
            </a:r>
          </a:p>
          <a:p>
            <a:endParaRPr lang="es-MX" dirty="0"/>
          </a:p>
          <a:p>
            <a:r>
              <a:rPr lang="es-MX" altLang="es-CR" dirty="0"/>
              <a:t>Coeficiente de </a:t>
            </a:r>
            <a:r>
              <a:rPr lang="es-MX" altLang="es-CR" dirty="0" err="1"/>
              <a:t>Sokal</a:t>
            </a:r>
            <a:r>
              <a:rPr lang="es-MX" altLang="es-CR" dirty="0"/>
              <a:t> y </a:t>
            </a:r>
            <a:r>
              <a:rPr lang="es-MX" altLang="es-CR" dirty="0" err="1"/>
              <a:t>Michener</a:t>
            </a:r>
            <a:r>
              <a:rPr lang="es-MX" altLang="es-CR" dirty="0"/>
              <a:t>:</a:t>
            </a:r>
          </a:p>
          <a:p>
            <a:endParaRPr lang="es-MX" dirty="0"/>
          </a:p>
          <a:p>
            <a:r>
              <a:rPr lang="es-MX" altLang="es-CR" dirty="0"/>
              <a:t>Coeficiente de Dice-</a:t>
            </a:r>
            <a:r>
              <a:rPr lang="es-MX" altLang="es-CR" dirty="0" err="1"/>
              <a:t>Sorensen</a:t>
            </a:r>
            <a:r>
              <a:rPr lang="es-MX" altLang="es-CR" dirty="0"/>
              <a:t>:</a:t>
            </a:r>
            <a:endParaRPr lang="es-CR" dirty="0"/>
          </a:p>
          <a:p>
            <a:pPr marL="0" indent="0">
              <a:buNone/>
            </a:pPr>
            <a:endParaRPr lang="es-CR" dirty="0"/>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graphicFrame>
        <p:nvGraphicFramePr>
          <p:cNvPr id="5" name="4 Objeto"/>
          <p:cNvGraphicFramePr>
            <a:graphicFrameLocks noChangeAspect="1"/>
          </p:cNvGraphicFramePr>
          <p:nvPr>
            <p:extLst>
              <p:ext uri="{D42A27DB-BD31-4B8C-83A1-F6EECF244321}">
                <p14:modId xmlns:p14="http://schemas.microsoft.com/office/powerpoint/2010/main" val="4185711319"/>
              </p:ext>
            </p:extLst>
          </p:nvPr>
        </p:nvGraphicFramePr>
        <p:xfrm>
          <a:off x="6731843" y="2420938"/>
          <a:ext cx="976313" cy="595312"/>
        </p:xfrm>
        <a:graphic>
          <a:graphicData uri="http://schemas.openxmlformats.org/presentationml/2006/ole">
            <mc:AlternateContent xmlns:mc="http://schemas.openxmlformats.org/markup-compatibility/2006">
              <mc:Choice xmlns:v="urn:schemas-microsoft-com:vml" Requires="v">
                <p:oleObj spid="_x0000_s44141" name="Ecuación" r:id="rId3" imgW="787400" imgH="469900" progId="Equation.3">
                  <p:embed/>
                </p:oleObj>
              </mc:Choice>
              <mc:Fallback>
                <p:oleObj name="Ecuación" r:id="rId3" imgW="787400" imgH="469900" progId="Equation.3">
                  <p:embed/>
                  <p:pic>
                    <p:nvPicPr>
                      <p:cNvPr id="0" name="4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843" y="2420938"/>
                        <a:ext cx="976313" cy="595312"/>
                      </a:xfrm>
                      <a:prstGeom prst="rect">
                        <a:avLst/>
                      </a:prstGeom>
                      <a:solidFill>
                        <a:schemeClr val="accent1"/>
                      </a:solidFill>
                      <a:ln w="9525">
                        <a:solidFill>
                          <a:schemeClr val="tx1"/>
                        </a:solidFill>
                        <a:miter lim="800000"/>
                        <a:headEnd/>
                        <a:tailEnd/>
                      </a:ln>
                    </p:spPr>
                  </p:pic>
                </p:oleObj>
              </mc:Fallback>
            </mc:AlternateContent>
          </a:graphicData>
        </a:graphic>
      </p:graphicFrame>
      <p:graphicFrame>
        <p:nvGraphicFramePr>
          <p:cNvPr id="6" name="5 Objeto"/>
          <p:cNvGraphicFramePr>
            <a:graphicFrameLocks noChangeAspect="1"/>
          </p:cNvGraphicFramePr>
          <p:nvPr>
            <p:extLst>
              <p:ext uri="{D42A27DB-BD31-4B8C-83A1-F6EECF244321}">
                <p14:modId xmlns:p14="http://schemas.microsoft.com/office/powerpoint/2010/main" val="3068339119"/>
              </p:ext>
            </p:extLst>
          </p:nvPr>
        </p:nvGraphicFramePr>
        <p:xfrm>
          <a:off x="6876306" y="3644900"/>
          <a:ext cx="708025" cy="561975"/>
        </p:xfrm>
        <a:graphic>
          <a:graphicData uri="http://schemas.openxmlformats.org/presentationml/2006/ole">
            <mc:AlternateContent xmlns:mc="http://schemas.openxmlformats.org/markup-compatibility/2006">
              <mc:Choice xmlns:v="urn:schemas-microsoft-com:vml" Requires="v">
                <p:oleObj spid="_x0000_s44142" name="Ecuación" r:id="rId5" imgW="571252" imgH="444307" progId="Equation.3">
                  <p:embed/>
                </p:oleObj>
              </mc:Choice>
              <mc:Fallback>
                <p:oleObj name="Ecuación" r:id="rId5" imgW="571252" imgH="444307" progId="Equation.3">
                  <p:embed/>
                  <p:pic>
                    <p:nvPicPr>
                      <p:cNvPr id="0" name="5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6306" y="3644900"/>
                        <a:ext cx="708025" cy="561975"/>
                      </a:xfrm>
                      <a:prstGeom prst="rect">
                        <a:avLst/>
                      </a:prstGeom>
                      <a:solidFill>
                        <a:schemeClr val="accent1"/>
                      </a:solidFill>
                      <a:ln w="9525">
                        <a:solidFill>
                          <a:schemeClr val="tx1"/>
                        </a:solidFill>
                        <a:miter lim="800000"/>
                        <a:headEnd/>
                        <a:tailEnd/>
                      </a:ln>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265141596"/>
              </p:ext>
            </p:extLst>
          </p:nvPr>
        </p:nvGraphicFramePr>
        <p:xfrm>
          <a:off x="6731843" y="4868863"/>
          <a:ext cx="1068388" cy="658812"/>
        </p:xfrm>
        <a:graphic>
          <a:graphicData uri="http://schemas.openxmlformats.org/presentationml/2006/ole">
            <mc:AlternateContent xmlns:mc="http://schemas.openxmlformats.org/markup-compatibility/2006">
              <mc:Choice xmlns:v="urn:schemas-microsoft-com:vml" Requires="v">
                <p:oleObj spid="_x0000_s44143" name="Ecuación" r:id="rId7" imgW="863225" imgH="444307" progId="Equation.3">
                  <p:embed/>
                </p:oleObj>
              </mc:Choice>
              <mc:Fallback>
                <p:oleObj name="Ecuación" r:id="rId7" imgW="863225" imgH="444307" progId="Equation.3">
                  <p:embed/>
                  <p:pic>
                    <p:nvPicPr>
                      <p:cNvPr id="0" name="6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1843" y="4868863"/>
                        <a:ext cx="1068388" cy="658812"/>
                      </a:xfrm>
                      <a:prstGeom prst="rect">
                        <a:avLst/>
                      </a:prstGeom>
                      <a:solidFill>
                        <a:schemeClr val="accent1"/>
                      </a:solidFill>
                      <a:ln w="9525">
                        <a:solidFill>
                          <a:schemeClr val="tx1"/>
                        </a:solidFill>
                        <a:miter lim="800000"/>
                        <a:headEnd/>
                        <a:tailEnd/>
                      </a:ln>
                    </p:spPr>
                  </p:pic>
                </p:oleObj>
              </mc:Fallback>
            </mc:AlternateContent>
          </a:graphicData>
        </a:graphic>
      </p:graphicFrame>
      <p:graphicFrame>
        <p:nvGraphicFramePr>
          <p:cNvPr id="8" name="7 Objeto"/>
          <p:cNvGraphicFramePr>
            <a:graphicFrameLocks noChangeAspect="1"/>
          </p:cNvGraphicFramePr>
          <p:nvPr>
            <p:extLst>
              <p:ext uri="{D42A27DB-BD31-4B8C-83A1-F6EECF244321}">
                <p14:modId xmlns:p14="http://schemas.microsoft.com/office/powerpoint/2010/main" val="3531378281"/>
              </p:ext>
            </p:extLst>
          </p:nvPr>
        </p:nvGraphicFramePr>
        <p:xfrm>
          <a:off x="6733431" y="6003925"/>
          <a:ext cx="1150937" cy="593725"/>
        </p:xfrm>
        <a:graphic>
          <a:graphicData uri="http://schemas.openxmlformats.org/presentationml/2006/ole">
            <mc:AlternateContent xmlns:mc="http://schemas.openxmlformats.org/markup-compatibility/2006">
              <mc:Choice xmlns:v="urn:schemas-microsoft-com:vml" Requires="v">
                <p:oleObj spid="_x0000_s44144" name="Ecuación" r:id="rId9" imgW="927100" imgH="469900" progId="Equation.3">
                  <p:embed/>
                </p:oleObj>
              </mc:Choice>
              <mc:Fallback>
                <p:oleObj name="Ecuación" r:id="rId9" imgW="927100" imgH="469900" progId="Equation.3">
                  <p:embed/>
                  <p:pic>
                    <p:nvPicPr>
                      <p:cNvPr id="0" name="7 Objet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3431" y="6003925"/>
                        <a:ext cx="1150937" cy="593725"/>
                      </a:xfrm>
                      <a:prstGeom prst="rect">
                        <a:avLst/>
                      </a:prstGeom>
                      <a:solidFill>
                        <a:schemeClr val="accent1"/>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3130680478"/>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052736"/>
            <a:ext cx="8856984" cy="5688632"/>
          </a:xfrm>
        </p:spPr>
        <p:txBody>
          <a:bodyPr>
            <a:normAutofit fontScale="92500" lnSpcReduction="10000"/>
          </a:bodyPr>
          <a:lstStyle/>
          <a:p>
            <a:pPr marL="0" indent="0">
              <a:buNone/>
            </a:pPr>
            <a:r>
              <a:rPr lang="es-CR" sz="2400" b="1" u="sng" dirty="0"/>
              <a:t>Distancias reasignación</a:t>
            </a:r>
            <a:r>
              <a:rPr lang="es-CR" sz="2400" b="1" u="sng" dirty="0" smtClean="0"/>
              <a:t>: varios tipos de variables</a:t>
            </a:r>
          </a:p>
          <a:p>
            <a:pPr marL="0" indent="0">
              <a:buNone/>
            </a:pPr>
            <a:endParaRPr lang="es-CR" sz="2400" b="1" u="sng" dirty="0"/>
          </a:p>
          <a:p>
            <a:pPr algn="just"/>
            <a:r>
              <a:rPr lang="es-ES" altLang="es-CR" sz="2800" dirty="0"/>
              <a:t>Cuando se tienen tanto variables métricas como variables nominales y/o ordinales se recomienda usar la distancia de </a:t>
            </a:r>
            <a:r>
              <a:rPr lang="es-ES" altLang="es-CR" sz="2800" dirty="0" err="1"/>
              <a:t>Gower</a:t>
            </a:r>
            <a:r>
              <a:rPr lang="es-ES" altLang="es-CR" sz="2800" dirty="0"/>
              <a:t>:</a:t>
            </a:r>
          </a:p>
          <a:p>
            <a:pPr algn="just"/>
            <a:endParaRPr lang="es-ES" sz="2800" dirty="0"/>
          </a:p>
          <a:p>
            <a:pPr algn="just"/>
            <a:endParaRPr lang="es-ES" sz="2800" dirty="0"/>
          </a:p>
          <a:p>
            <a:pPr algn="just"/>
            <a:endParaRPr lang="es-ES" sz="2800" dirty="0"/>
          </a:p>
          <a:p>
            <a:pPr lvl="1" algn="just">
              <a:spcBef>
                <a:spcPct val="0"/>
              </a:spcBef>
              <a:spcAft>
                <a:spcPts val="600"/>
              </a:spcAft>
              <a:buClr>
                <a:schemeClr val="hlink"/>
              </a:buClr>
              <a:buSzTx/>
              <a:buFont typeface="Wingdings" pitchFamily="2" charset="2"/>
              <a:buNone/>
            </a:pPr>
            <a:endParaRPr lang="es-ES" altLang="es-CR" dirty="0"/>
          </a:p>
          <a:p>
            <a:pPr lvl="1" algn="just">
              <a:spcBef>
                <a:spcPct val="0"/>
              </a:spcBef>
              <a:spcAft>
                <a:spcPts val="600"/>
              </a:spcAft>
              <a:buClr>
                <a:schemeClr val="hlink"/>
              </a:buClr>
              <a:buSzTx/>
              <a:buFont typeface="Wingdings" pitchFamily="2" charset="2"/>
              <a:buNone/>
            </a:pPr>
            <a:r>
              <a:rPr lang="es-ES" altLang="es-CR" sz="2400" dirty="0"/>
              <a:t>donde:</a:t>
            </a:r>
          </a:p>
          <a:p>
            <a:pPr lvl="1" algn="just">
              <a:spcBef>
                <a:spcPct val="0"/>
              </a:spcBef>
              <a:spcAft>
                <a:spcPts val="600"/>
              </a:spcAft>
              <a:buClr>
                <a:schemeClr val="hlink"/>
              </a:buClr>
              <a:buSzTx/>
              <a:buFont typeface="Wingdings" pitchFamily="2" charset="2"/>
              <a:buChar char="§"/>
            </a:pPr>
            <a:r>
              <a:rPr lang="es-MX" altLang="es-CR" sz="1800" dirty="0"/>
              <a:t>R</a:t>
            </a:r>
            <a:r>
              <a:rPr lang="es-MX" altLang="es-CR" sz="1800" baseline="-25000" dirty="0"/>
              <a:t>h</a:t>
            </a:r>
            <a:r>
              <a:rPr lang="es-MX" altLang="es-CR" sz="1800" dirty="0"/>
              <a:t> = rango de la </a:t>
            </a:r>
            <a:r>
              <a:rPr lang="es-MX" altLang="es-CR" sz="1800" i="1" dirty="0"/>
              <a:t>h-</a:t>
            </a:r>
            <a:r>
              <a:rPr lang="es-MX" altLang="es-CR" sz="1800" i="1" dirty="0" err="1"/>
              <a:t>ésima</a:t>
            </a:r>
            <a:r>
              <a:rPr lang="es-MX" altLang="es-CR" sz="1800" dirty="0"/>
              <a:t> variable cuantitativa, </a:t>
            </a:r>
          </a:p>
          <a:p>
            <a:pPr lvl="1" algn="just">
              <a:spcBef>
                <a:spcPct val="0"/>
              </a:spcBef>
              <a:spcAft>
                <a:spcPts val="600"/>
              </a:spcAft>
              <a:buClr>
                <a:schemeClr val="hlink"/>
              </a:buClr>
              <a:buSzTx/>
              <a:buFont typeface="Wingdings" pitchFamily="2" charset="2"/>
              <a:buChar char="§"/>
            </a:pPr>
            <a:r>
              <a:rPr lang="es-MX" altLang="es-CR" sz="1800" dirty="0" err="1">
                <a:latin typeface="Symbol" pitchFamily="18" charset="2"/>
              </a:rPr>
              <a:t>b</a:t>
            </a:r>
            <a:r>
              <a:rPr lang="es-MX" altLang="es-CR" sz="1800" baseline="-25000" dirty="0" err="1"/>
              <a:t>ij</a:t>
            </a:r>
            <a:r>
              <a:rPr lang="es-MX" altLang="es-CR" sz="1800" dirty="0"/>
              <a:t> = número de variables cualitativas que no son idénticas, </a:t>
            </a:r>
          </a:p>
          <a:p>
            <a:pPr lvl="1" algn="just">
              <a:spcBef>
                <a:spcPct val="0"/>
              </a:spcBef>
              <a:spcAft>
                <a:spcPts val="600"/>
              </a:spcAft>
              <a:buClr>
                <a:schemeClr val="hlink"/>
              </a:buClr>
              <a:buSzTx/>
              <a:buFont typeface="Wingdings" pitchFamily="2" charset="2"/>
              <a:buChar char="§"/>
            </a:pPr>
            <a:r>
              <a:rPr lang="es-MX" altLang="es-CR" sz="1800" dirty="0"/>
              <a:t>q  = número total de variables,</a:t>
            </a:r>
          </a:p>
          <a:p>
            <a:pPr lvl="1" algn="just">
              <a:spcBef>
                <a:spcPct val="0"/>
              </a:spcBef>
              <a:spcAft>
                <a:spcPts val="600"/>
              </a:spcAft>
              <a:buClr>
                <a:schemeClr val="hlink"/>
              </a:buClr>
              <a:buSzTx/>
              <a:buFont typeface="Wingdings" pitchFamily="2" charset="2"/>
              <a:buChar char="§"/>
            </a:pPr>
            <a:r>
              <a:rPr lang="es-MX" altLang="es-CR" sz="1800" dirty="0"/>
              <a:t>d</a:t>
            </a:r>
            <a:r>
              <a:rPr lang="es-MX" altLang="es-CR" sz="1800" baseline="-25000" dirty="0"/>
              <a:t>00</a:t>
            </a:r>
            <a:r>
              <a:rPr lang="es-MX" altLang="es-CR" sz="1800" dirty="0"/>
              <a:t> = número de variables binarias asimétricas con ambas respuestas en cero. Este caso es menos común pues una variable es binaria asimétrica si el cero no se puede cambiar, por lo que en la mayoría de los casos d</a:t>
            </a:r>
            <a:r>
              <a:rPr lang="es-MX" altLang="es-CR" sz="1800" baseline="-25000" dirty="0"/>
              <a:t>00</a:t>
            </a:r>
            <a:r>
              <a:rPr lang="es-MX" altLang="es-CR" sz="1800" dirty="0"/>
              <a:t>=0</a:t>
            </a:r>
            <a:r>
              <a:rPr lang="es-MX" altLang="es-CR" sz="1800" dirty="0" smtClean="0"/>
              <a:t>.</a:t>
            </a:r>
            <a:endParaRPr lang="es-MX" altLang="es-CR" sz="1800" dirty="0"/>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graphicFrame>
        <p:nvGraphicFramePr>
          <p:cNvPr id="5" name="4 Objeto"/>
          <p:cNvGraphicFramePr>
            <a:graphicFrameLocks noChangeAspect="1"/>
          </p:cNvGraphicFramePr>
          <p:nvPr>
            <p:extLst>
              <p:ext uri="{D42A27DB-BD31-4B8C-83A1-F6EECF244321}">
                <p14:modId xmlns:p14="http://schemas.microsoft.com/office/powerpoint/2010/main" val="2524845990"/>
              </p:ext>
            </p:extLst>
          </p:nvPr>
        </p:nvGraphicFramePr>
        <p:xfrm>
          <a:off x="2413025" y="3078782"/>
          <a:ext cx="4967287" cy="1430338"/>
        </p:xfrm>
        <a:graphic>
          <a:graphicData uri="http://schemas.openxmlformats.org/presentationml/2006/ole">
            <mc:AlternateContent xmlns:mc="http://schemas.openxmlformats.org/markup-compatibility/2006">
              <mc:Choice xmlns:v="urn:schemas-microsoft-com:vml" Requires="v">
                <p:oleObj spid="_x0000_s47134" name="Ecuación" r:id="rId3" imgW="1981200" imgH="558800" progId="Equation.3">
                  <p:embed/>
                </p:oleObj>
              </mc:Choice>
              <mc:Fallback>
                <p:oleObj name="Ecuación" r:id="rId3" imgW="1981200" imgH="558800" progId="Equation.3">
                  <p:embed/>
                  <p:pic>
                    <p:nvPicPr>
                      <p:cNvPr id="0" name="4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25" y="3078782"/>
                        <a:ext cx="4967287" cy="1430338"/>
                      </a:xfrm>
                      <a:prstGeom prst="rect">
                        <a:avLst/>
                      </a:prstGeom>
                      <a:solidFill>
                        <a:schemeClr val="accent1"/>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4173514230"/>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124744"/>
            <a:ext cx="8856984" cy="5544616"/>
          </a:xfrm>
        </p:spPr>
        <p:txBody>
          <a:bodyPr>
            <a:normAutofit/>
          </a:bodyPr>
          <a:lstStyle/>
          <a:p>
            <a:pPr marL="0" indent="0">
              <a:buNone/>
            </a:pPr>
            <a:r>
              <a:rPr lang="es-CR" sz="2400" dirty="0" smtClean="0"/>
              <a:t>Ver el siguiente enlace sobre la aplicación de datos mixtos:</a:t>
            </a:r>
          </a:p>
          <a:p>
            <a:pPr marL="0" indent="0">
              <a:buNone/>
            </a:pPr>
            <a:r>
              <a:rPr lang="es-CR" sz="2400" dirty="0" smtClean="0">
                <a:hlinkClick r:id="rId2"/>
              </a:rPr>
              <a:t>https</a:t>
            </a:r>
            <a:r>
              <a:rPr lang="es-CR" sz="2400" dirty="0">
                <a:hlinkClick r:id="rId2"/>
              </a:rPr>
              <a:t>://towardsdatascience.com/clustering-on-mixed-type-data-8bbd0a2569c3</a:t>
            </a:r>
            <a:endParaRPr lang="es-CR" sz="2400" dirty="0"/>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pic>
        <p:nvPicPr>
          <p:cNvPr id="48130" name="Picture 2" descr="https://cdn-images-1.medium.com/max/800/1*rXC82ido8CZLoeR9ZHJ3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876" y="2564904"/>
            <a:ext cx="666750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194769"/>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pic>
        <p:nvPicPr>
          <p:cNvPr id="46082" name="Picture 2" descr="Image result for Clusters hierarchic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24744"/>
            <a:ext cx="7920880" cy="544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90852"/>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980728"/>
            <a:ext cx="8928992" cy="5877272"/>
          </a:xfrm>
        </p:spPr>
        <p:txBody>
          <a:bodyPr>
            <a:normAutofit fontScale="70000" lnSpcReduction="20000"/>
          </a:bodyPr>
          <a:lstStyle/>
          <a:p>
            <a:pPr marL="0" indent="0">
              <a:buNone/>
            </a:pPr>
            <a:r>
              <a:rPr lang="es-CR" sz="3400" b="1" u="sng" dirty="0"/>
              <a:t>Distancias </a:t>
            </a:r>
            <a:r>
              <a:rPr lang="es-CR" sz="3400" b="1" u="sng" dirty="0" smtClean="0"/>
              <a:t>jerárquica: los </a:t>
            </a:r>
            <a:r>
              <a:rPr lang="es-CR" sz="3400" b="1" u="sng" dirty="0" err="1" smtClean="0"/>
              <a:t>tipocs</a:t>
            </a:r>
            <a:r>
              <a:rPr lang="es-CR" sz="3400" b="1" u="sng" dirty="0" smtClean="0"/>
              <a:t> de distancias</a:t>
            </a:r>
          </a:p>
          <a:p>
            <a:endParaRPr lang="es-CR" sz="2400" b="1" u="sng" dirty="0"/>
          </a:p>
          <a:p>
            <a:pPr marL="0" indent="0" algn="just">
              <a:buNone/>
            </a:pPr>
            <a:r>
              <a:rPr lang="es-CR" dirty="0"/>
              <a:t> Para que el proceso de agrupamiento pueda llevarse a cabo tal como indica el algoritmo anterior, es necesario definir cómo se cuantifica la similitud entre dos </a:t>
            </a:r>
            <a:r>
              <a:rPr lang="es-CR" i="1" dirty="0" err="1"/>
              <a:t>clusters</a:t>
            </a:r>
            <a:r>
              <a:rPr lang="es-CR" dirty="0"/>
              <a:t>. Es decir, se tiene que extender el concepto de distancia entre pares de observaciones para que sea aplicable a pares de grupos, cada uno formado por varias observaciones. A este proceso se le conoce como </a:t>
            </a:r>
            <a:r>
              <a:rPr lang="es-CR" i="1" dirty="0" err="1"/>
              <a:t>linkage</a:t>
            </a:r>
            <a:r>
              <a:rPr lang="es-CR" dirty="0"/>
              <a:t>. A continuación, se describen los 5 tipos de </a:t>
            </a:r>
            <a:r>
              <a:rPr lang="es-CR" i="1" dirty="0" err="1"/>
              <a:t>linkage</a:t>
            </a:r>
            <a:r>
              <a:rPr lang="es-CR" dirty="0"/>
              <a:t> más empleados y sus definiciones</a:t>
            </a:r>
            <a:r>
              <a:rPr lang="es-CR" dirty="0" smtClean="0"/>
              <a:t>.</a:t>
            </a:r>
          </a:p>
          <a:p>
            <a:pPr marL="0" indent="0" algn="just">
              <a:buNone/>
            </a:pPr>
            <a:endParaRPr lang="es-CR" dirty="0"/>
          </a:p>
          <a:p>
            <a:pPr algn="just"/>
            <a:r>
              <a:rPr lang="es-CR" b="1" dirty="0"/>
              <a:t>Complete </a:t>
            </a:r>
            <a:r>
              <a:rPr lang="es-CR" b="1" dirty="0" err="1"/>
              <a:t>or</a:t>
            </a:r>
            <a:r>
              <a:rPr lang="es-CR" b="1" dirty="0"/>
              <a:t> </a:t>
            </a:r>
            <a:r>
              <a:rPr lang="es-CR" b="1" dirty="0" err="1"/>
              <a:t>Maximum</a:t>
            </a:r>
            <a:r>
              <a:rPr lang="es-CR" dirty="0"/>
              <a:t>: Se calcula la distancia entre todos los posibles pares formados por una observación del </a:t>
            </a:r>
            <a:r>
              <a:rPr lang="es-CR" i="1" dirty="0" err="1"/>
              <a:t>cluster</a:t>
            </a:r>
            <a:r>
              <a:rPr lang="es-CR" i="1" dirty="0"/>
              <a:t> A</a:t>
            </a:r>
            <a:r>
              <a:rPr lang="es-CR" dirty="0"/>
              <a:t> y una del </a:t>
            </a:r>
            <a:r>
              <a:rPr lang="es-CR" i="1" dirty="0" err="1"/>
              <a:t>cluster</a:t>
            </a:r>
            <a:r>
              <a:rPr lang="es-CR" i="1" dirty="0"/>
              <a:t> B</a:t>
            </a:r>
            <a:r>
              <a:rPr lang="es-CR" dirty="0"/>
              <a:t>. La mayor de todas ellas se selecciona como la distancia entre los dos </a:t>
            </a:r>
            <a:r>
              <a:rPr lang="es-CR" i="1" dirty="0" err="1"/>
              <a:t>clusters</a:t>
            </a:r>
            <a:r>
              <a:rPr lang="es-CR" dirty="0"/>
              <a:t>. Se trata de la medida más conservadora (</a:t>
            </a:r>
            <a:r>
              <a:rPr lang="es-CR" i="1" dirty="0" err="1"/>
              <a:t>maximal</a:t>
            </a:r>
            <a:r>
              <a:rPr lang="es-CR" i="1" dirty="0"/>
              <a:t> </a:t>
            </a:r>
            <a:r>
              <a:rPr lang="es-CR" i="1" dirty="0" err="1"/>
              <a:t>intercluster</a:t>
            </a:r>
            <a:r>
              <a:rPr lang="es-CR" i="1" dirty="0"/>
              <a:t> </a:t>
            </a:r>
            <a:r>
              <a:rPr lang="es-CR" i="1" dirty="0" err="1"/>
              <a:t>dissimilarity</a:t>
            </a:r>
            <a:r>
              <a:rPr lang="es-CR" dirty="0"/>
              <a:t>).</a:t>
            </a:r>
          </a:p>
          <a:p>
            <a:pPr algn="just"/>
            <a:r>
              <a:rPr lang="es-CR" b="1" dirty="0"/>
              <a:t>Single </a:t>
            </a:r>
            <a:r>
              <a:rPr lang="es-CR" b="1" dirty="0" err="1"/>
              <a:t>or</a:t>
            </a:r>
            <a:r>
              <a:rPr lang="es-CR" b="1" dirty="0"/>
              <a:t> </a:t>
            </a:r>
            <a:r>
              <a:rPr lang="es-CR" b="1" dirty="0" err="1"/>
              <a:t>Minimum</a:t>
            </a:r>
            <a:r>
              <a:rPr lang="es-CR" dirty="0"/>
              <a:t>: Se calcula la distancia entre todos los posibles pares formados por una observación del </a:t>
            </a:r>
            <a:r>
              <a:rPr lang="es-CR" i="1" dirty="0" err="1"/>
              <a:t>cluster</a:t>
            </a:r>
            <a:r>
              <a:rPr lang="es-CR" i="1" dirty="0"/>
              <a:t> A</a:t>
            </a:r>
            <a:r>
              <a:rPr lang="es-CR" dirty="0"/>
              <a:t> y una del </a:t>
            </a:r>
            <a:r>
              <a:rPr lang="es-CR" i="1" dirty="0" err="1"/>
              <a:t>cluster</a:t>
            </a:r>
            <a:r>
              <a:rPr lang="es-CR" i="1" dirty="0"/>
              <a:t> B</a:t>
            </a:r>
            <a:r>
              <a:rPr lang="es-CR" dirty="0"/>
              <a:t>. La menor de todas ellas se selecciona como la distancia entre los dos </a:t>
            </a:r>
            <a:r>
              <a:rPr lang="es-CR" i="1" dirty="0" err="1"/>
              <a:t>clusters</a:t>
            </a:r>
            <a:r>
              <a:rPr lang="es-CR" dirty="0"/>
              <a:t>. Se trata de la medida menos conservadora (</a:t>
            </a:r>
            <a:r>
              <a:rPr lang="es-CR" i="1" dirty="0" err="1"/>
              <a:t>minimal</a:t>
            </a:r>
            <a:r>
              <a:rPr lang="es-CR" i="1" dirty="0"/>
              <a:t> </a:t>
            </a:r>
            <a:r>
              <a:rPr lang="es-CR" i="1" dirty="0" err="1"/>
              <a:t>intercluster</a:t>
            </a:r>
            <a:r>
              <a:rPr lang="es-CR" i="1" dirty="0"/>
              <a:t> </a:t>
            </a:r>
            <a:r>
              <a:rPr lang="es-CR" i="1" dirty="0" err="1"/>
              <a:t>dissimilarity</a:t>
            </a:r>
            <a:r>
              <a:rPr lang="es-CR" dirty="0" smtClean="0"/>
              <a:t>).</a:t>
            </a:r>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spTree>
    <p:extLst>
      <p:ext uri="{BB962C8B-B14F-4D97-AF65-F5344CB8AC3E}">
        <p14:creationId xmlns:p14="http://schemas.microsoft.com/office/powerpoint/2010/main" val="1583806725"/>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1052736"/>
            <a:ext cx="9001000" cy="5733256"/>
          </a:xfrm>
        </p:spPr>
        <p:txBody>
          <a:bodyPr>
            <a:normAutofit fontScale="85000" lnSpcReduction="20000"/>
          </a:bodyPr>
          <a:lstStyle/>
          <a:p>
            <a:pPr algn="just"/>
            <a:r>
              <a:rPr lang="es-CR" sz="2400" b="1" dirty="0" err="1"/>
              <a:t>Average</a:t>
            </a:r>
            <a:r>
              <a:rPr lang="es-CR" sz="2400" dirty="0"/>
              <a:t>: Se calcula la distancia entre todos los posibles pares formados por una observación del </a:t>
            </a:r>
            <a:r>
              <a:rPr lang="es-CR" sz="2400" i="1" dirty="0" err="1"/>
              <a:t>cluster</a:t>
            </a:r>
            <a:r>
              <a:rPr lang="es-CR" sz="2400" i="1" dirty="0"/>
              <a:t> A</a:t>
            </a:r>
            <a:r>
              <a:rPr lang="es-CR" sz="2400" dirty="0"/>
              <a:t> y una del </a:t>
            </a:r>
            <a:r>
              <a:rPr lang="es-CR" sz="2400" i="1" dirty="0" err="1"/>
              <a:t>cluster</a:t>
            </a:r>
            <a:r>
              <a:rPr lang="es-CR" sz="2400" i="1" dirty="0"/>
              <a:t> B</a:t>
            </a:r>
            <a:r>
              <a:rPr lang="es-CR" sz="2400" dirty="0"/>
              <a:t>. El valor promedio de todas ellas se selecciona como la distancia entre los dos </a:t>
            </a:r>
            <a:r>
              <a:rPr lang="es-CR" sz="2400" i="1" dirty="0" err="1"/>
              <a:t>clusters</a:t>
            </a:r>
            <a:r>
              <a:rPr lang="es-CR" sz="2400" dirty="0"/>
              <a:t> (</a:t>
            </a:r>
            <a:r>
              <a:rPr lang="es-CR" sz="2400" i="1" dirty="0"/>
              <a:t>mean </a:t>
            </a:r>
            <a:r>
              <a:rPr lang="es-CR" sz="2400" i="1" dirty="0" err="1"/>
              <a:t>intercluster</a:t>
            </a:r>
            <a:r>
              <a:rPr lang="es-CR" sz="2400" i="1" dirty="0"/>
              <a:t> </a:t>
            </a:r>
            <a:r>
              <a:rPr lang="es-CR" sz="2400" i="1" dirty="0" err="1"/>
              <a:t>dissimilarity</a:t>
            </a:r>
            <a:r>
              <a:rPr lang="es-CR" sz="2400" dirty="0" smtClean="0"/>
              <a:t>).</a:t>
            </a:r>
          </a:p>
          <a:p>
            <a:pPr algn="just"/>
            <a:endParaRPr lang="es-CR" sz="2400" dirty="0" smtClean="0"/>
          </a:p>
          <a:p>
            <a:pPr algn="just"/>
            <a:r>
              <a:rPr lang="es-CR" sz="2400" b="1" dirty="0" err="1"/>
              <a:t>Centroid</a:t>
            </a:r>
            <a:r>
              <a:rPr lang="es-CR" sz="2400" dirty="0"/>
              <a:t>: Se calcula el </a:t>
            </a:r>
            <a:r>
              <a:rPr lang="es-CR" sz="2400" dirty="0" err="1"/>
              <a:t>centroide</a:t>
            </a:r>
            <a:r>
              <a:rPr lang="es-CR" sz="2400" dirty="0"/>
              <a:t> de cada uno de los </a:t>
            </a:r>
            <a:r>
              <a:rPr lang="es-CR" sz="2400" i="1" dirty="0" err="1"/>
              <a:t>clusters</a:t>
            </a:r>
            <a:r>
              <a:rPr lang="es-CR" sz="2400" dirty="0"/>
              <a:t> y se selecciona la distancia entre ellos como la distancia entre los dos </a:t>
            </a:r>
            <a:r>
              <a:rPr lang="es-CR" sz="2400" i="1" dirty="0" err="1"/>
              <a:t>clusters</a:t>
            </a:r>
            <a:r>
              <a:rPr lang="es-CR" sz="2400" dirty="0" smtClean="0"/>
              <a:t>.</a:t>
            </a:r>
          </a:p>
          <a:p>
            <a:pPr algn="just"/>
            <a:endParaRPr lang="es-CR" sz="2400" dirty="0"/>
          </a:p>
          <a:p>
            <a:pPr algn="just"/>
            <a:r>
              <a:rPr lang="es-CR" sz="2400" b="1" dirty="0"/>
              <a:t>Ward</a:t>
            </a:r>
            <a:r>
              <a:rPr lang="es-CR" sz="2400" dirty="0"/>
              <a:t>: Se trata de un método general. La selección del par de </a:t>
            </a:r>
            <a:r>
              <a:rPr lang="es-CR" sz="2400" i="1" dirty="0" err="1"/>
              <a:t>clusters</a:t>
            </a:r>
            <a:r>
              <a:rPr lang="es-CR" sz="2400" dirty="0"/>
              <a:t> que se combinan en cada paso del </a:t>
            </a:r>
            <a:r>
              <a:rPr lang="es-CR" sz="2400" i="1" dirty="0" err="1"/>
              <a:t>agglomerative</a:t>
            </a:r>
            <a:r>
              <a:rPr lang="es-CR" sz="2400" i="1" dirty="0"/>
              <a:t> </a:t>
            </a:r>
            <a:r>
              <a:rPr lang="es-CR" sz="2400" i="1" dirty="0" err="1"/>
              <a:t>hierarchical</a:t>
            </a:r>
            <a:r>
              <a:rPr lang="es-CR" sz="2400" i="1" dirty="0"/>
              <a:t> </a:t>
            </a:r>
            <a:r>
              <a:rPr lang="es-CR" sz="2400" i="1" dirty="0" err="1"/>
              <a:t>clustering</a:t>
            </a:r>
            <a:r>
              <a:rPr lang="es-CR" sz="2400" dirty="0"/>
              <a:t> se basa en el valor óptimo de una función objetivo, pudiendo ser esta última cualquier función definida por el analista. El conocido método </a:t>
            </a:r>
            <a:r>
              <a:rPr lang="es-CR" sz="2400" i="1" dirty="0" err="1"/>
              <a:t>Ward’s</a:t>
            </a:r>
            <a:r>
              <a:rPr lang="es-CR" sz="2400" i="1" dirty="0"/>
              <a:t> </a:t>
            </a:r>
            <a:r>
              <a:rPr lang="es-CR" sz="2400" i="1" dirty="0" err="1"/>
              <a:t>minimum</a:t>
            </a:r>
            <a:r>
              <a:rPr lang="es-CR" sz="2400" i="1" dirty="0"/>
              <a:t> </a:t>
            </a:r>
            <a:r>
              <a:rPr lang="es-CR" sz="2400" i="1" dirty="0" err="1"/>
              <a:t>variance</a:t>
            </a:r>
            <a:r>
              <a:rPr lang="es-CR" sz="2400" dirty="0"/>
              <a:t> es un caso particular en el que el objetivo es minimizar la suma total de varianza </a:t>
            </a:r>
            <a:r>
              <a:rPr lang="es-CR" sz="2400" i="1" dirty="0" err="1"/>
              <a:t>intra-cluster</a:t>
            </a:r>
            <a:r>
              <a:rPr lang="es-CR" sz="2400" dirty="0"/>
              <a:t>. En cada paso, se identifican aquellos 2 </a:t>
            </a:r>
            <a:r>
              <a:rPr lang="es-CR" sz="2400" i="1" dirty="0" err="1"/>
              <a:t>clusters</a:t>
            </a:r>
            <a:r>
              <a:rPr lang="es-CR" sz="2400" dirty="0"/>
              <a:t> cuya fusión conlleva menor incremento de la varianza total </a:t>
            </a:r>
            <a:r>
              <a:rPr lang="es-CR" sz="2400" i="1" dirty="0" err="1"/>
              <a:t>intra-cluster</a:t>
            </a:r>
            <a:r>
              <a:rPr lang="es-CR" sz="2400" dirty="0"/>
              <a:t>. La implementación en R de este método ha sido causa de confusiones (</a:t>
            </a:r>
            <a:r>
              <a:rPr lang="es-CR" sz="2400" i="1" dirty="0" err="1"/>
              <a:t>Ward’s</a:t>
            </a:r>
            <a:r>
              <a:rPr lang="es-CR" sz="2400" i="1" dirty="0"/>
              <a:t> </a:t>
            </a:r>
            <a:r>
              <a:rPr lang="es-CR" sz="2400" i="1" dirty="0" err="1"/>
              <a:t>Hierarchical</a:t>
            </a:r>
            <a:r>
              <a:rPr lang="es-CR" sz="2400" i="1" dirty="0"/>
              <a:t> </a:t>
            </a:r>
            <a:r>
              <a:rPr lang="es-CR" sz="2400" i="1" dirty="0" err="1"/>
              <a:t>Agglomerative</a:t>
            </a:r>
            <a:r>
              <a:rPr lang="es-CR" sz="2400" i="1" dirty="0"/>
              <a:t> </a:t>
            </a:r>
            <a:r>
              <a:rPr lang="es-CR" sz="2400" i="1" dirty="0" err="1"/>
              <a:t>Clustering</a:t>
            </a:r>
            <a:r>
              <a:rPr lang="es-CR" sz="2400" i="1" dirty="0"/>
              <a:t> </a:t>
            </a:r>
            <a:r>
              <a:rPr lang="es-CR" sz="2400" i="1" dirty="0" err="1"/>
              <a:t>Method</a:t>
            </a:r>
            <a:r>
              <a:rPr lang="es-CR" sz="2400" i="1" dirty="0"/>
              <a:t>: </a:t>
            </a:r>
            <a:r>
              <a:rPr lang="es-CR" sz="2400" i="1" dirty="0" err="1"/>
              <a:t>Which</a:t>
            </a:r>
            <a:r>
              <a:rPr lang="es-CR" sz="2400" i="1" dirty="0"/>
              <a:t> </a:t>
            </a:r>
            <a:r>
              <a:rPr lang="es-CR" sz="2400" i="1" dirty="0" err="1"/>
              <a:t>Algorithms</a:t>
            </a:r>
            <a:r>
              <a:rPr lang="es-CR" sz="2400" i="1" dirty="0"/>
              <a:t> </a:t>
            </a:r>
            <a:r>
              <a:rPr lang="es-CR" sz="2400" i="1" dirty="0" err="1"/>
              <a:t>Implement</a:t>
            </a:r>
            <a:r>
              <a:rPr lang="es-CR" sz="2400" i="1" dirty="0"/>
              <a:t> </a:t>
            </a:r>
            <a:r>
              <a:rPr lang="es-CR" sz="2400" i="1" dirty="0" err="1"/>
              <a:t>Ward’s</a:t>
            </a:r>
            <a:r>
              <a:rPr lang="es-CR" sz="2400" i="1" dirty="0"/>
              <a:t> </a:t>
            </a:r>
            <a:r>
              <a:rPr lang="es-CR" sz="2400" i="1" dirty="0" err="1"/>
              <a:t>Criterion</a:t>
            </a:r>
            <a:r>
              <a:rPr lang="es-CR" sz="2400" i="1" dirty="0"/>
              <a:t>? </a:t>
            </a:r>
            <a:r>
              <a:rPr lang="es-CR" sz="2400" i="1" dirty="0" err="1"/>
              <a:t>by</a:t>
            </a:r>
            <a:r>
              <a:rPr lang="es-CR" sz="2400" i="1" dirty="0"/>
              <a:t> </a:t>
            </a:r>
            <a:r>
              <a:rPr lang="es-CR" sz="2400" i="1" dirty="0" err="1"/>
              <a:t>Fionn</a:t>
            </a:r>
            <a:r>
              <a:rPr lang="es-CR" sz="2400" i="1" dirty="0"/>
              <a:t> </a:t>
            </a:r>
            <a:r>
              <a:rPr lang="es-CR" sz="2400" i="1" dirty="0" err="1"/>
              <a:t>Murtagh</a:t>
            </a:r>
            <a:r>
              <a:rPr lang="es-CR" sz="2400" i="1" dirty="0"/>
              <a:t> y Pierre </a:t>
            </a:r>
            <a:r>
              <a:rPr lang="es-CR" sz="2400" i="1" dirty="0" err="1"/>
              <a:t>Legendre</a:t>
            </a:r>
            <a:r>
              <a:rPr lang="es-CR" sz="2400" dirty="0"/>
              <a:t>). Si se emplea la función </a:t>
            </a:r>
            <a:r>
              <a:rPr lang="es-CR" sz="2400" dirty="0" err="1"/>
              <a:t>hclust</a:t>
            </a:r>
            <a:r>
              <a:rPr lang="es-CR" sz="2400" dirty="0"/>
              <a:t>() se tiene que especificar </a:t>
            </a:r>
            <a:r>
              <a:rPr lang="es-CR" sz="2400" dirty="0" err="1"/>
              <a:t>method</a:t>
            </a:r>
            <a:r>
              <a:rPr lang="es-CR" sz="2400" dirty="0"/>
              <a:t> = "ward.D2", mientras que en la función </a:t>
            </a:r>
            <a:r>
              <a:rPr lang="es-CR" sz="2400" dirty="0" err="1"/>
              <a:t>agnes</a:t>
            </a:r>
            <a:r>
              <a:rPr lang="es-CR" sz="2400" dirty="0"/>
              <a:t>() es </a:t>
            </a:r>
            <a:r>
              <a:rPr lang="es-CR" sz="2400" dirty="0" err="1"/>
              <a:t>method</a:t>
            </a:r>
            <a:r>
              <a:rPr lang="es-CR" sz="2400" dirty="0"/>
              <a:t> = </a:t>
            </a:r>
            <a:r>
              <a:rPr lang="es-CR" sz="2400" dirty="0" err="1"/>
              <a:t>ward</a:t>
            </a:r>
            <a:r>
              <a:rPr lang="es-CR" sz="2400" dirty="0"/>
              <a:t>".</a:t>
            </a:r>
          </a:p>
          <a:p>
            <a:pPr marL="0" indent="0" algn="just">
              <a:buNone/>
            </a:pPr>
            <a:endParaRPr lang="es-CR" sz="2400" dirty="0"/>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spTree>
    <p:extLst>
      <p:ext uri="{BB962C8B-B14F-4D97-AF65-F5344CB8AC3E}">
        <p14:creationId xmlns:p14="http://schemas.microsoft.com/office/powerpoint/2010/main" val="151683175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980728"/>
            <a:ext cx="7200800" cy="5760640"/>
          </a:xfrm>
        </p:spPr>
        <p:txBody>
          <a:bodyPr>
            <a:normAutofit/>
          </a:bodyPr>
          <a:lstStyle/>
          <a:p>
            <a:pPr marL="0" indent="0" algn="just">
              <a:buNone/>
            </a:pPr>
            <a:r>
              <a:rPr lang="es-CR" sz="2200" dirty="0"/>
              <a:t>El análisis de conglomerados nos va a permitir contestar a preguntas tales como:</a:t>
            </a:r>
          </a:p>
          <a:p>
            <a:pPr marL="0" indent="0" algn="just">
              <a:buNone/>
            </a:pPr>
            <a:endParaRPr lang="es-CR" sz="2200" dirty="0"/>
          </a:p>
          <a:p>
            <a:pPr marL="457200" indent="-457200" algn="just">
              <a:buFont typeface="+mj-lt"/>
              <a:buAutoNum type="arabicPeriod"/>
            </a:pPr>
            <a:r>
              <a:rPr lang="es-CR" sz="2200" dirty="0" smtClean="0"/>
              <a:t>¿</a:t>
            </a:r>
            <a:r>
              <a:rPr lang="es-CR" sz="2200" dirty="0"/>
              <a:t>Es posible identificar cuáles son las empresas en las que sería más deseable invertir? </a:t>
            </a:r>
          </a:p>
          <a:p>
            <a:pPr marL="457200" indent="-457200" algn="just">
              <a:buFont typeface="+mj-lt"/>
              <a:buAutoNum type="arabicPeriod"/>
            </a:pPr>
            <a:r>
              <a:rPr lang="es-CR" sz="2200" dirty="0" smtClean="0"/>
              <a:t>¿</a:t>
            </a:r>
            <a:r>
              <a:rPr lang="es-CR" sz="2200" dirty="0"/>
              <a:t>Es </a:t>
            </a:r>
            <a:r>
              <a:rPr lang="es-CR" sz="2200" dirty="0" smtClean="0"/>
              <a:t>puede identificar </a:t>
            </a:r>
            <a:r>
              <a:rPr lang="es-CR" sz="2200" dirty="0"/>
              <a:t>grupos de clientes a los que les pueda interesar un nuevo producto que una empresa va a lanzar al mercado? </a:t>
            </a:r>
          </a:p>
          <a:p>
            <a:pPr marL="457200" indent="-457200" algn="just">
              <a:buFont typeface="+mj-lt"/>
              <a:buAutoNum type="arabicPeriod"/>
            </a:pPr>
            <a:r>
              <a:rPr lang="es-CR" sz="2200" dirty="0" smtClean="0"/>
              <a:t>¿</a:t>
            </a:r>
            <a:r>
              <a:rPr lang="es-CR" sz="2200" dirty="0"/>
              <a:t>Se pueden clasificar las bodegas de en función de las características químicas y ópticas del vino que producen</a:t>
            </a:r>
            <a:r>
              <a:rPr lang="es-CR" sz="2200" dirty="0" smtClean="0"/>
              <a:t>?</a:t>
            </a:r>
          </a:p>
          <a:p>
            <a:pPr marL="457200" indent="-457200" algn="just">
              <a:buFont typeface="+mj-lt"/>
              <a:buAutoNum type="arabicPeriod"/>
            </a:pPr>
            <a:r>
              <a:rPr lang="es-CR" sz="2200" dirty="0" smtClean="0"/>
              <a:t>¿Podemos determinar cuáles son los servicios peores calificados?</a:t>
            </a:r>
          </a:p>
          <a:p>
            <a:pPr marL="457200" indent="-457200" algn="just">
              <a:buFont typeface="+mj-lt"/>
              <a:buAutoNum type="arabicPeriod"/>
            </a:pPr>
            <a:r>
              <a:rPr lang="es-CR" sz="2200" dirty="0" smtClean="0"/>
              <a:t>¿Podemos segmentar o perfilar las personas con peores hábitos alimenticios?</a:t>
            </a:r>
            <a:endParaRPr lang="es-CR" sz="2200" dirty="0"/>
          </a:p>
          <a:p>
            <a:pPr marL="0" indent="0">
              <a:buNone/>
            </a:pPr>
            <a:endParaRPr lang="es-CR" dirty="0"/>
          </a:p>
        </p:txBody>
      </p:sp>
      <p:sp>
        <p:nvSpPr>
          <p:cNvPr id="4"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sp>
        <p:nvSpPr>
          <p:cNvPr id="5" name="AutoShape 2" descr="Image result for analysis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4" descr="Image result for analysis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7" name="AutoShape 6" descr="Related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1512" name="Picture 8" descr="Image result for analysis ic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52" t="5296" r="6149" b="6260"/>
          <a:stretch/>
        </p:blipFill>
        <p:spPr bwMode="auto">
          <a:xfrm>
            <a:off x="7596336" y="1484784"/>
            <a:ext cx="1345777" cy="1368152"/>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Image result for analysis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3140" y="4365104"/>
            <a:ext cx="1512168"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50875"/>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340768"/>
            <a:ext cx="6696744" cy="5400600"/>
          </a:xfrm>
        </p:spPr>
        <p:txBody>
          <a:bodyPr>
            <a:noAutofit/>
          </a:bodyPr>
          <a:lstStyle/>
          <a:p>
            <a:pPr marL="0" indent="0" algn="just">
              <a:buNone/>
            </a:pPr>
            <a:r>
              <a:rPr lang="es-CR" sz="2400" dirty="0" smtClean="0"/>
              <a:t>Los </a:t>
            </a:r>
            <a:r>
              <a:rPr lang="es-CR" sz="2400" dirty="0"/>
              <a:t>métodos de </a:t>
            </a:r>
            <a:r>
              <a:rPr lang="es-CR" sz="2400" i="1" dirty="0" err="1"/>
              <a:t>linkage</a:t>
            </a:r>
            <a:r>
              <a:rPr lang="es-CR" sz="2400" dirty="0"/>
              <a:t> </a:t>
            </a:r>
            <a:r>
              <a:rPr lang="es-CR" sz="2400" i="1" dirty="0"/>
              <a:t>complete</a:t>
            </a:r>
            <a:r>
              <a:rPr lang="es-CR" sz="2400" dirty="0"/>
              <a:t>, </a:t>
            </a:r>
            <a:r>
              <a:rPr lang="es-CR" sz="2400" i="1" dirty="0" err="1"/>
              <a:t>average</a:t>
            </a:r>
            <a:r>
              <a:rPr lang="es-CR" sz="2400" dirty="0"/>
              <a:t> y </a:t>
            </a:r>
            <a:r>
              <a:rPr lang="es-CR" sz="2400" i="1" dirty="0" err="1"/>
              <a:t>Ward’s</a:t>
            </a:r>
            <a:r>
              <a:rPr lang="es-CR" sz="2400" i="1" dirty="0"/>
              <a:t> </a:t>
            </a:r>
            <a:r>
              <a:rPr lang="es-CR" sz="2400" i="1" dirty="0" err="1"/>
              <a:t>minimum</a:t>
            </a:r>
            <a:r>
              <a:rPr lang="es-CR" sz="2400" i="1" dirty="0"/>
              <a:t> </a:t>
            </a:r>
            <a:r>
              <a:rPr lang="es-CR" sz="2400" i="1" dirty="0" err="1"/>
              <a:t>variance</a:t>
            </a:r>
            <a:r>
              <a:rPr lang="es-CR" sz="2400" dirty="0"/>
              <a:t> suelen ser los preferidos por los analistas debido a que generan </a:t>
            </a:r>
            <a:r>
              <a:rPr lang="es-CR" sz="2400" dirty="0" err="1"/>
              <a:t>dendrogramas</a:t>
            </a:r>
            <a:r>
              <a:rPr lang="es-CR" sz="2400" dirty="0"/>
              <a:t> más compensados. </a:t>
            </a:r>
            <a:endParaRPr lang="es-CR" sz="2400" dirty="0" smtClean="0"/>
          </a:p>
          <a:p>
            <a:pPr marL="0" indent="0" algn="just">
              <a:buNone/>
            </a:pPr>
            <a:endParaRPr lang="es-CR" sz="2400" dirty="0"/>
          </a:p>
          <a:p>
            <a:pPr marL="0" indent="0" algn="just">
              <a:buNone/>
            </a:pPr>
            <a:r>
              <a:rPr lang="es-CR" sz="2400" dirty="0" smtClean="0"/>
              <a:t>Sin </a:t>
            </a:r>
            <a:r>
              <a:rPr lang="es-CR" sz="2400" dirty="0"/>
              <a:t>embargo, no se puede determinar que uno sea mejor que otro, ya que depende del caso de estudio en cuestión. Por ejemplo, en genómica, se emplea con frecuencia el método de </a:t>
            </a:r>
            <a:r>
              <a:rPr lang="es-CR" sz="2400" i="1" dirty="0" err="1"/>
              <a:t>centroides</a:t>
            </a:r>
            <a:r>
              <a:rPr lang="es-CR" sz="2400" dirty="0"/>
              <a:t>. Junto con los resultados de un proceso de </a:t>
            </a:r>
            <a:r>
              <a:rPr lang="es-CR" sz="2400" i="1" dirty="0" err="1"/>
              <a:t>hierarchical</a:t>
            </a:r>
            <a:r>
              <a:rPr lang="es-CR" sz="2400" i="1" dirty="0"/>
              <a:t> </a:t>
            </a:r>
            <a:r>
              <a:rPr lang="es-CR" sz="2400" i="1" dirty="0" err="1"/>
              <a:t>clustering</a:t>
            </a:r>
            <a:r>
              <a:rPr lang="es-CR" sz="2400" dirty="0"/>
              <a:t> siempre hay que indicar qué distancia se ha empleado, así como el tipo de </a:t>
            </a:r>
            <a:r>
              <a:rPr lang="es-CR" sz="2400" i="1" dirty="0" err="1"/>
              <a:t>linkage</a:t>
            </a:r>
            <a:r>
              <a:rPr lang="es-CR" sz="2400" dirty="0"/>
              <a:t>, ya que, dependiendo de estos, los resultados pueden variar en gran medida. </a:t>
            </a:r>
          </a:p>
        </p:txBody>
      </p:sp>
      <p:sp>
        <p:nvSpPr>
          <p:cNvPr id="4" name="1 Título"/>
          <p:cNvSpPr>
            <a:spLocks noGrp="1"/>
          </p:cNvSpPr>
          <p:nvPr>
            <p:ph type="title"/>
          </p:nvPr>
        </p:nvSpPr>
        <p:spPr>
          <a:xfrm>
            <a:off x="107504" y="44624"/>
            <a:ext cx="8928992" cy="864096"/>
          </a:xfrm>
        </p:spPr>
        <p:txBody>
          <a:bodyPr/>
          <a:lstStyle/>
          <a:p>
            <a:r>
              <a:rPr lang="es-CR" dirty="0" smtClean="0"/>
              <a:t>Medidas de distancia</a:t>
            </a:r>
            <a:endParaRPr lang="es-CR" dirty="0"/>
          </a:p>
        </p:txBody>
      </p:sp>
      <p:pic>
        <p:nvPicPr>
          <p:cNvPr id="57346" name="Picture 2" descr="Image result for ward's 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304" y="1521527"/>
            <a:ext cx="1673908" cy="1259401"/>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descr="Image result for ward's method"/>
          <p:cNvPicPr>
            <a:picLocks noChangeAspect="1" noChangeArrowheads="1"/>
          </p:cNvPicPr>
          <p:nvPr/>
        </p:nvPicPr>
        <p:blipFill rotWithShape="1">
          <a:blip r:embed="rId3">
            <a:extLst>
              <a:ext uri="{28A0092B-C50C-407E-A947-70E740481C1C}">
                <a14:useLocalDpi xmlns:a14="http://schemas.microsoft.com/office/drawing/2010/main" val="0"/>
              </a:ext>
            </a:extLst>
          </a:blip>
          <a:srcRect l="12600" t="10613" r="13598" b="13056"/>
          <a:stretch/>
        </p:blipFill>
        <p:spPr bwMode="auto">
          <a:xfrm>
            <a:off x="7309237" y="4221088"/>
            <a:ext cx="1672975"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534705"/>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980728"/>
            <a:ext cx="8568952" cy="5877272"/>
          </a:xfrm>
        </p:spPr>
        <p:txBody>
          <a:bodyPr>
            <a:normAutofit lnSpcReduction="10000"/>
          </a:bodyPr>
          <a:lstStyle/>
          <a:p>
            <a:pPr algn="just"/>
            <a:r>
              <a:rPr lang="es-CR" altLang="es-CR" sz="2400" dirty="0"/>
              <a:t>A partir de una matriz de distancias entre individuos se puede derivar el concepto de distancia entre dos </a:t>
            </a:r>
            <a:r>
              <a:rPr lang="es-CR" altLang="es-CR" sz="2400" dirty="0" smtClean="0"/>
              <a:t>grupos.</a:t>
            </a:r>
          </a:p>
          <a:p>
            <a:pPr algn="just"/>
            <a:r>
              <a:rPr lang="es-CR" altLang="es-CR" sz="2400" dirty="0"/>
              <a:t>Hay varias formas de definir la distancia entre dos grupos</a:t>
            </a:r>
            <a:r>
              <a:rPr lang="es-CR" altLang="es-CR" sz="2400" dirty="0" smtClean="0"/>
              <a:t>:</a:t>
            </a:r>
          </a:p>
          <a:p>
            <a:pPr marL="0" indent="0" algn="just">
              <a:buNone/>
            </a:pPr>
            <a:endParaRPr lang="es-CR" sz="2400" dirty="0"/>
          </a:p>
          <a:p>
            <a:pPr algn="just">
              <a:buFont typeface="Wingdings" panose="05000000000000000000" pitchFamily="2" charset="2"/>
              <a:buChar char="q"/>
            </a:pPr>
            <a:r>
              <a:rPr lang="es-CR" sz="2400" dirty="0" smtClean="0"/>
              <a:t>Vecino más cercano</a:t>
            </a:r>
          </a:p>
          <a:p>
            <a:pPr marL="0" indent="0" algn="just">
              <a:buNone/>
            </a:pPr>
            <a:endParaRPr lang="es-CR" sz="2400" dirty="0" smtClean="0"/>
          </a:p>
          <a:p>
            <a:pPr algn="just">
              <a:buFont typeface="Wingdings" panose="05000000000000000000" pitchFamily="2" charset="2"/>
              <a:buChar char="q"/>
            </a:pPr>
            <a:r>
              <a:rPr lang="es-CR" sz="2400" dirty="0" smtClean="0"/>
              <a:t>Vecino más lejano</a:t>
            </a:r>
          </a:p>
          <a:p>
            <a:pPr marL="0" indent="0" algn="just">
              <a:buNone/>
            </a:pPr>
            <a:endParaRPr lang="es-CR" sz="2400" dirty="0" smtClean="0"/>
          </a:p>
          <a:p>
            <a:pPr algn="just">
              <a:buFont typeface="Wingdings" panose="05000000000000000000" pitchFamily="2" charset="2"/>
              <a:buChar char="q"/>
            </a:pPr>
            <a:r>
              <a:rPr lang="es-CR" sz="2400" dirty="0" smtClean="0"/>
              <a:t>Salto promedio</a:t>
            </a:r>
          </a:p>
          <a:p>
            <a:pPr marL="0" indent="0" algn="just">
              <a:buNone/>
            </a:pPr>
            <a:endParaRPr lang="es-CR" sz="2400" dirty="0" smtClean="0"/>
          </a:p>
          <a:p>
            <a:pPr marL="0" indent="0" algn="just">
              <a:buNone/>
            </a:pPr>
            <a:endParaRPr lang="es-CR" sz="2400" dirty="0" smtClean="0"/>
          </a:p>
          <a:p>
            <a:pPr marL="0" indent="0" algn="just">
              <a:buNone/>
            </a:pPr>
            <a:endParaRPr lang="es-CR" sz="2400" dirty="0" smtClean="0"/>
          </a:p>
          <a:p>
            <a:pPr algn="just">
              <a:buFont typeface="Wingdings" panose="05000000000000000000" pitchFamily="2" charset="2"/>
              <a:buChar char="q"/>
            </a:pPr>
            <a:r>
              <a:rPr lang="es-CR" sz="2400" dirty="0" smtClean="0"/>
              <a:t>Distancia de Ward</a:t>
            </a:r>
          </a:p>
          <a:p>
            <a:pPr marL="0" indent="0" algn="just">
              <a:buNone/>
            </a:pPr>
            <a:r>
              <a:rPr lang="es-CR" sz="2400" dirty="0"/>
              <a:t> </a:t>
            </a:r>
            <a:r>
              <a:rPr lang="es-MX" altLang="es-CR" sz="2400" dirty="0"/>
              <a:t>donde </a:t>
            </a:r>
            <a:r>
              <a:rPr lang="es-MX" altLang="es-CR" sz="2400" dirty="0" err="1"/>
              <a:t>g</a:t>
            </a:r>
            <a:r>
              <a:rPr lang="es-MX" altLang="es-CR" sz="2400" baseline="-25000" dirty="0" err="1"/>
              <a:t>A</a:t>
            </a:r>
            <a:r>
              <a:rPr lang="es-MX" altLang="es-CR" sz="2400" dirty="0"/>
              <a:t> es el </a:t>
            </a:r>
            <a:r>
              <a:rPr lang="es-MX" altLang="es-CR" sz="2400" dirty="0" err="1"/>
              <a:t>centroide</a:t>
            </a:r>
            <a:r>
              <a:rPr lang="es-MX" altLang="es-CR" sz="2400" dirty="0"/>
              <a:t> del clúster A</a:t>
            </a:r>
            <a:endParaRPr lang="es-CR" sz="2400" dirty="0"/>
          </a:p>
        </p:txBody>
      </p:sp>
      <p:graphicFrame>
        <p:nvGraphicFramePr>
          <p:cNvPr id="4" name="3 Objeto"/>
          <p:cNvGraphicFramePr>
            <a:graphicFrameLocks noChangeAspect="1"/>
          </p:cNvGraphicFramePr>
          <p:nvPr>
            <p:extLst>
              <p:ext uri="{D42A27DB-BD31-4B8C-83A1-F6EECF244321}">
                <p14:modId xmlns:p14="http://schemas.microsoft.com/office/powerpoint/2010/main" val="1567216271"/>
              </p:ext>
            </p:extLst>
          </p:nvPr>
        </p:nvGraphicFramePr>
        <p:xfrm>
          <a:off x="3419872" y="2708920"/>
          <a:ext cx="5256584" cy="502791"/>
        </p:xfrm>
        <a:graphic>
          <a:graphicData uri="http://schemas.openxmlformats.org/presentationml/2006/ole">
            <mc:AlternateContent xmlns:mc="http://schemas.openxmlformats.org/markup-compatibility/2006">
              <mc:Choice xmlns:v="urn:schemas-microsoft-com:vml" Requires="v">
                <p:oleObj spid="_x0000_s49258" name="Ecuación" r:id="rId3" imgW="2387600" imgH="241300" progId="Equation.3">
                  <p:embed/>
                </p:oleObj>
              </mc:Choice>
              <mc:Fallback>
                <p:oleObj name="Ecuación" r:id="rId3" imgW="23876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708920"/>
                        <a:ext cx="5256584" cy="502791"/>
                      </a:xfrm>
                      <a:prstGeom prst="rect">
                        <a:avLst/>
                      </a:prstGeom>
                      <a:solidFill>
                        <a:schemeClr val="accent1"/>
                      </a:solidFill>
                      <a:ln w="9525">
                        <a:solidFill>
                          <a:schemeClr val="tx1"/>
                        </a:solidFill>
                        <a:miter lim="800000"/>
                        <a:headEnd/>
                        <a:tailEnd/>
                      </a:ln>
                    </p:spPr>
                  </p:pic>
                </p:oleObj>
              </mc:Fallback>
            </mc:AlternateContent>
          </a:graphicData>
        </a:graphic>
      </p:graphicFrame>
      <p:graphicFrame>
        <p:nvGraphicFramePr>
          <p:cNvPr id="5" name="4 Objeto"/>
          <p:cNvGraphicFramePr>
            <a:graphicFrameLocks noChangeAspect="1"/>
          </p:cNvGraphicFramePr>
          <p:nvPr>
            <p:extLst>
              <p:ext uri="{D42A27DB-BD31-4B8C-83A1-F6EECF244321}">
                <p14:modId xmlns:p14="http://schemas.microsoft.com/office/powerpoint/2010/main" val="1100178715"/>
              </p:ext>
            </p:extLst>
          </p:nvPr>
        </p:nvGraphicFramePr>
        <p:xfrm>
          <a:off x="3419872" y="3613358"/>
          <a:ext cx="5256584" cy="462449"/>
        </p:xfrm>
        <a:graphic>
          <a:graphicData uri="http://schemas.openxmlformats.org/presentationml/2006/ole">
            <mc:AlternateContent xmlns:mc="http://schemas.openxmlformats.org/markup-compatibility/2006">
              <mc:Choice xmlns:v="urn:schemas-microsoft-com:vml" Requires="v">
                <p:oleObj spid="_x0000_s49259" name="Ecuación" r:id="rId5" imgW="2413000" imgH="241300" progId="Equation.3">
                  <p:embed/>
                </p:oleObj>
              </mc:Choice>
              <mc:Fallback>
                <p:oleObj name="Ecuación" r:id="rId5" imgW="24130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3613358"/>
                        <a:ext cx="5256584" cy="462449"/>
                      </a:xfrm>
                      <a:prstGeom prst="rect">
                        <a:avLst/>
                      </a:prstGeom>
                      <a:solidFill>
                        <a:schemeClr val="accent1"/>
                      </a:solidFill>
                      <a:ln w="9525">
                        <a:solidFill>
                          <a:schemeClr val="tx1"/>
                        </a:solidFill>
                        <a:miter lim="800000"/>
                        <a:headEnd/>
                        <a:tailEnd/>
                      </a:ln>
                    </p:spPr>
                  </p:pic>
                </p:oleObj>
              </mc:Fallback>
            </mc:AlternateContent>
          </a:graphicData>
        </a:graphic>
      </p:graphicFrame>
      <p:graphicFrame>
        <p:nvGraphicFramePr>
          <p:cNvPr id="6" name="5 Objeto"/>
          <p:cNvGraphicFramePr>
            <a:graphicFrameLocks noChangeAspect="1"/>
          </p:cNvGraphicFramePr>
          <p:nvPr>
            <p:extLst>
              <p:ext uri="{D42A27DB-BD31-4B8C-83A1-F6EECF244321}">
                <p14:modId xmlns:p14="http://schemas.microsoft.com/office/powerpoint/2010/main" val="1482877968"/>
              </p:ext>
            </p:extLst>
          </p:nvPr>
        </p:nvGraphicFramePr>
        <p:xfrm>
          <a:off x="3347864" y="4509120"/>
          <a:ext cx="3528392" cy="679450"/>
        </p:xfrm>
        <a:graphic>
          <a:graphicData uri="http://schemas.openxmlformats.org/presentationml/2006/ole">
            <mc:AlternateContent xmlns:mc="http://schemas.openxmlformats.org/markup-compatibility/2006">
              <mc:Choice xmlns:v="urn:schemas-microsoft-com:vml" Requires="v">
                <p:oleObj spid="_x0000_s49260" name="Ecuación" r:id="rId7" imgW="1816100" imgH="457200" progId="Equation.3">
                  <p:embed/>
                </p:oleObj>
              </mc:Choice>
              <mc:Fallback>
                <p:oleObj name="Ecuación" r:id="rId7" imgW="18161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7864" y="4509120"/>
                        <a:ext cx="3528392" cy="679450"/>
                      </a:xfrm>
                      <a:prstGeom prst="rect">
                        <a:avLst/>
                      </a:prstGeom>
                      <a:solidFill>
                        <a:schemeClr val="accent1"/>
                      </a:solidFill>
                      <a:ln w="9525">
                        <a:solidFill>
                          <a:schemeClr val="tx1"/>
                        </a:solidFill>
                        <a:miter lim="800000"/>
                        <a:headEnd/>
                        <a:tailEnd/>
                      </a:ln>
                    </p:spPr>
                  </p:pic>
                </p:oleObj>
              </mc:Fallback>
            </mc:AlternateContent>
          </a:graphicData>
        </a:graphic>
      </p:graphicFrame>
      <p:graphicFrame>
        <p:nvGraphicFramePr>
          <p:cNvPr id="7" name="6 Objeto"/>
          <p:cNvGraphicFramePr>
            <a:graphicFrameLocks noChangeAspect="1"/>
          </p:cNvGraphicFramePr>
          <p:nvPr>
            <p:extLst>
              <p:ext uri="{D42A27DB-BD31-4B8C-83A1-F6EECF244321}">
                <p14:modId xmlns:p14="http://schemas.microsoft.com/office/powerpoint/2010/main" val="3530796883"/>
              </p:ext>
            </p:extLst>
          </p:nvPr>
        </p:nvGraphicFramePr>
        <p:xfrm>
          <a:off x="5220072" y="5805264"/>
          <a:ext cx="3528392" cy="792088"/>
        </p:xfrm>
        <a:graphic>
          <a:graphicData uri="http://schemas.openxmlformats.org/presentationml/2006/ole">
            <mc:AlternateContent xmlns:mc="http://schemas.openxmlformats.org/markup-compatibility/2006">
              <mc:Choice xmlns:v="urn:schemas-microsoft-com:vml" Requires="v">
                <p:oleObj spid="_x0000_s49261" name="Ecuación" r:id="rId9" imgW="1739880" imgH="431640" progId="Equation.3">
                  <p:embed/>
                </p:oleObj>
              </mc:Choice>
              <mc:Fallback>
                <p:oleObj name="Ecuación" r:id="rId9" imgW="1739880" imgH="431640" progId="Equation.3">
                  <p:embed/>
                  <p:pic>
                    <p:nvPicPr>
                      <p:cNvPr id="0" name=""/>
                      <p:cNvPicPr>
                        <a:picLocks noChangeAspect="1" noChangeArrowheads="1"/>
                      </p:cNvPicPr>
                      <p:nvPr/>
                    </p:nvPicPr>
                    <p:blipFill>
                      <a:blip r:embed="rId10"/>
                      <a:srcRect/>
                      <a:stretch>
                        <a:fillRect/>
                      </a:stretch>
                    </p:blipFill>
                    <p:spPr bwMode="auto">
                      <a:xfrm>
                        <a:off x="5220072" y="5805264"/>
                        <a:ext cx="3528392" cy="792088"/>
                      </a:xfrm>
                      <a:prstGeom prst="rect">
                        <a:avLst/>
                      </a:prstGeom>
                      <a:solidFill>
                        <a:schemeClr val="accent1"/>
                      </a:solidFill>
                      <a:ln w="9525">
                        <a:solidFill>
                          <a:schemeClr val="tx1"/>
                        </a:solidFill>
                        <a:miter lim="800000"/>
                        <a:headEnd/>
                        <a:tailEnd/>
                      </a:ln>
                    </p:spPr>
                  </p:pic>
                </p:oleObj>
              </mc:Fallback>
            </mc:AlternateContent>
          </a:graphicData>
        </a:graphic>
      </p:graphicFrame>
      <p:sp>
        <p:nvSpPr>
          <p:cNvPr id="9" name="1 Título"/>
          <p:cNvSpPr txBox="1">
            <a:spLocks/>
          </p:cNvSpPr>
          <p:nvPr/>
        </p:nvSpPr>
        <p:spPr>
          <a:xfrm>
            <a:off x="107504" y="44624"/>
            <a:ext cx="8928992"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mtClean="0"/>
              <a:t>Medidas de distancia</a:t>
            </a:r>
            <a:endParaRPr lang="es-CR" dirty="0"/>
          </a:p>
        </p:txBody>
      </p:sp>
    </p:spTree>
    <p:extLst>
      <p:ext uri="{BB962C8B-B14F-4D97-AF65-F5344CB8AC3E}">
        <p14:creationId xmlns:p14="http://schemas.microsoft.com/office/powerpoint/2010/main" val="7870869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CR"/>
          </a:p>
        </p:txBody>
      </p:sp>
      <p:pic>
        <p:nvPicPr>
          <p:cNvPr id="58370" name="Picture 2" descr="Image result for ward clustering"/>
          <p:cNvPicPr>
            <a:picLocks noChangeAspect="1" noChangeArrowheads="1"/>
          </p:cNvPicPr>
          <p:nvPr/>
        </p:nvPicPr>
        <p:blipFill rotWithShape="1">
          <a:blip r:embed="rId2">
            <a:extLst>
              <a:ext uri="{28A0092B-C50C-407E-A947-70E740481C1C}">
                <a14:useLocalDpi xmlns:a14="http://schemas.microsoft.com/office/drawing/2010/main" val="0"/>
              </a:ext>
            </a:extLst>
          </a:blip>
          <a:srcRect l="12492" r="12378"/>
          <a:stretch/>
        </p:blipFill>
        <p:spPr bwMode="auto">
          <a:xfrm>
            <a:off x="1043608" y="1628800"/>
            <a:ext cx="6755360" cy="5057801"/>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a:off x="107504" y="44624"/>
            <a:ext cx="8928992"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mtClean="0"/>
              <a:t>Medidas de distancia</a:t>
            </a:r>
            <a:endParaRPr lang="es-CR" dirty="0"/>
          </a:p>
        </p:txBody>
      </p:sp>
    </p:spTree>
    <p:extLst>
      <p:ext uri="{BB962C8B-B14F-4D97-AF65-F5344CB8AC3E}">
        <p14:creationId xmlns:p14="http://schemas.microsoft.com/office/powerpoint/2010/main" val="1090528317"/>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Distancias - similitudes</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Medidas de distancias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1504348" y="5397910"/>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Tipos de </a:t>
            </a:r>
            <a:r>
              <a:rPr lang="es-CR" dirty="0" err="1"/>
              <a:t>C</a:t>
            </a:r>
            <a:r>
              <a:rPr lang="es-CR" dirty="0" err="1" smtClean="0"/>
              <a:t>lusters</a:t>
            </a:r>
            <a:endParaRPr lang="es-CR" dirty="0"/>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Número de </a:t>
            </a:r>
            <a:r>
              <a:rPr lang="es-CR" dirty="0" err="1" smtClean="0"/>
              <a:t>clusters</a:t>
            </a:r>
            <a:endParaRPr lang="es-CR" dirty="0"/>
          </a:p>
        </p:txBody>
      </p:sp>
    </p:spTree>
    <p:extLst>
      <p:ext uri="{BB962C8B-B14F-4D97-AF65-F5344CB8AC3E}">
        <p14:creationId xmlns:p14="http://schemas.microsoft.com/office/powerpoint/2010/main" val="2539402462"/>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3591" y="116632"/>
            <a:ext cx="8291264" cy="706090"/>
          </a:xfrm>
        </p:spPr>
        <p:txBody>
          <a:bodyPr>
            <a:normAutofit fontScale="90000"/>
          </a:bodyPr>
          <a:lstStyle/>
          <a:p>
            <a:r>
              <a:rPr lang="es-CR" dirty="0" smtClean="0"/>
              <a:t>Número de </a:t>
            </a:r>
            <a:r>
              <a:rPr lang="es-CR" dirty="0" err="1" smtClean="0"/>
              <a:t>clusters</a:t>
            </a:r>
            <a:endParaRPr lang="es-CR" dirty="0"/>
          </a:p>
        </p:txBody>
      </p:sp>
      <p:sp>
        <p:nvSpPr>
          <p:cNvPr id="3" name="2 Marcador de contenido"/>
          <p:cNvSpPr>
            <a:spLocks noGrp="1"/>
          </p:cNvSpPr>
          <p:nvPr>
            <p:ph idx="1"/>
          </p:nvPr>
        </p:nvSpPr>
        <p:spPr>
          <a:xfrm>
            <a:off x="72008" y="1052736"/>
            <a:ext cx="9036496" cy="5733256"/>
          </a:xfrm>
        </p:spPr>
        <p:txBody>
          <a:bodyPr>
            <a:normAutofit lnSpcReduction="10000"/>
          </a:bodyPr>
          <a:lstStyle/>
          <a:p>
            <a:pPr algn="just"/>
            <a:r>
              <a:rPr lang="es-CR" sz="2400" dirty="0" smtClean="0"/>
              <a:t>Para determinar el número de </a:t>
            </a:r>
            <a:r>
              <a:rPr lang="es-CR" sz="2400" dirty="0" err="1" smtClean="0"/>
              <a:t>clusters</a:t>
            </a:r>
            <a:r>
              <a:rPr lang="es-CR" sz="2400" dirty="0" smtClean="0"/>
              <a:t> para las técnicas de k-medias y método jerárquico, existen diversas opciones que podrían ser aplicadas. </a:t>
            </a:r>
          </a:p>
          <a:p>
            <a:pPr algn="just"/>
            <a:endParaRPr lang="es-CR" sz="2400" dirty="0"/>
          </a:p>
          <a:p>
            <a:pPr algn="just"/>
            <a:r>
              <a:rPr lang="es-CR" sz="2400" dirty="0" smtClean="0"/>
              <a:t>Según el método </a:t>
            </a:r>
            <a:r>
              <a:rPr lang="es-CR" sz="2400" dirty="0"/>
              <a:t>de </a:t>
            </a:r>
            <a:r>
              <a:rPr lang="es-CR" sz="2400" dirty="0" smtClean="0"/>
              <a:t>k-medias, existen diferentes formas de aproximar el número de grupos: </a:t>
            </a:r>
            <a:r>
              <a:rPr lang="es-CR" sz="2400" dirty="0" err="1" smtClean="0"/>
              <a:t>naïve</a:t>
            </a:r>
            <a:r>
              <a:rPr lang="es-CR" sz="2400" dirty="0" smtClean="0"/>
              <a:t>, codo, el estadístico “Gap”, el método de la silueta, etc.. (</a:t>
            </a:r>
            <a:r>
              <a:rPr lang="es-CR" sz="2400" dirty="0">
                <a:hlinkClick r:id="rId2"/>
              </a:rPr>
              <a:t>https://towardsdatascience.com/10-tips-for-choosing-the-optimal-number-of-clusters-277e93d72d92</a:t>
            </a:r>
            <a:r>
              <a:rPr lang="es-CR" sz="2400" dirty="0" smtClean="0"/>
              <a:t>)</a:t>
            </a:r>
          </a:p>
          <a:p>
            <a:pPr algn="just"/>
            <a:endParaRPr lang="es-CR" sz="2400" dirty="0"/>
          </a:p>
          <a:p>
            <a:pPr algn="just"/>
            <a:r>
              <a:rPr lang="es-CR" sz="2400" dirty="0" smtClean="0"/>
              <a:t>Para el método jerárquico, existen criterios  formas visuales para saber en qué parte se debe cortar este,  y así determinar el número de </a:t>
            </a:r>
            <a:r>
              <a:rPr lang="es-CR" sz="2400" dirty="0" err="1" smtClean="0"/>
              <a:t>clusters</a:t>
            </a:r>
            <a:r>
              <a:rPr lang="es-CR" sz="2400" dirty="0" smtClean="0"/>
              <a:t>.</a:t>
            </a:r>
          </a:p>
          <a:p>
            <a:pPr algn="just"/>
            <a:endParaRPr lang="es-CR" sz="2400" dirty="0"/>
          </a:p>
          <a:p>
            <a:pPr algn="just"/>
            <a:r>
              <a:rPr lang="es-CR" sz="2400" dirty="0" smtClean="0"/>
              <a:t>Sin embargo, lo más importar es la interpretación misma de los </a:t>
            </a:r>
            <a:r>
              <a:rPr lang="es-CR" sz="2400" dirty="0" err="1" smtClean="0"/>
              <a:t>clusters</a:t>
            </a:r>
            <a:r>
              <a:rPr lang="es-CR" sz="2400" dirty="0" smtClean="0"/>
              <a:t> al cruzarlos con otras variables (perfiles y segmentaciones).</a:t>
            </a:r>
          </a:p>
        </p:txBody>
      </p:sp>
    </p:spTree>
    <p:extLst>
      <p:ext uri="{BB962C8B-B14F-4D97-AF65-F5344CB8AC3E}">
        <p14:creationId xmlns:p14="http://schemas.microsoft.com/office/powerpoint/2010/main" val="1699962647"/>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395536" y="44624"/>
            <a:ext cx="8291264" cy="706090"/>
          </a:xfrm>
        </p:spPr>
        <p:txBody>
          <a:bodyPr>
            <a:normAutofit fontScale="90000"/>
          </a:bodyPr>
          <a:lstStyle/>
          <a:p>
            <a:r>
              <a:rPr lang="es-CR" dirty="0" smtClean="0"/>
              <a:t>Número de </a:t>
            </a:r>
            <a:r>
              <a:rPr lang="es-CR" dirty="0" err="1" smtClean="0"/>
              <a:t>clusters</a:t>
            </a:r>
            <a:endParaRPr lang="es-CR" dirty="0"/>
          </a:p>
        </p:txBody>
      </p:sp>
      <p:pic>
        <p:nvPicPr>
          <p:cNvPr id="50184" name="Picture 8" descr="https://cdn-images-1.medium.com/max/2400/1*9vEjv6Xir4HX58pBjNMfkQ.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4293096"/>
            <a:ext cx="3918615" cy="2201436"/>
          </a:xfrm>
          <a:prstGeom prst="rect">
            <a:avLst/>
          </a:prstGeom>
          <a:noFill/>
          <a:extLst>
            <a:ext uri="{909E8E84-426E-40DD-AFC4-6F175D3DCCD1}">
              <a14:hiddenFill xmlns:a14="http://schemas.microsoft.com/office/drawing/2010/main">
                <a:solidFill>
                  <a:srgbClr val="FFFFFF"/>
                </a:solidFill>
              </a14:hiddenFill>
            </a:ext>
          </a:extLst>
        </p:spPr>
      </p:pic>
      <p:pic>
        <p:nvPicPr>
          <p:cNvPr id="50186" name="Picture 10" descr="https://www.datanovia.com/en/wp-content/uploads/dn-tutorials/004-cluster-validation/figures/015-determining-the-optimal-number-of-clusters-k-means-optimal-clusters-wss-silhouett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196752"/>
            <a:ext cx="2383061" cy="2383061"/>
          </a:xfrm>
          <a:prstGeom prst="rect">
            <a:avLst/>
          </a:prstGeom>
          <a:noFill/>
          <a:extLst>
            <a:ext uri="{909E8E84-426E-40DD-AFC4-6F175D3DCCD1}">
              <a14:hiddenFill xmlns:a14="http://schemas.microsoft.com/office/drawing/2010/main">
                <a:solidFill>
                  <a:srgbClr val="FFFFFF"/>
                </a:solidFill>
              </a14:hiddenFill>
            </a:ext>
          </a:extLst>
        </p:spPr>
      </p:pic>
      <p:pic>
        <p:nvPicPr>
          <p:cNvPr id="50188" name="Picture 12" descr="https://www.datanovia.com/en/wp-content/uploads/dn-tutorials/004-cluster-validation/figures/015-determining-the-optimal-number-of-clusters-k-means-optimal-clusters-wss-silhouette-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1880" y="1340768"/>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50190" name="Picture 14" descr="https://www.datanovia.com/en/wp-content/uploads/dn-tutorials/004-cluster-validation/figures/015-determining-the-optimal-number-of-clusters-k-means-optimal-clusters-wss-silhouette-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1387" y="1473027"/>
            <a:ext cx="2106786" cy="2106786"/>
          </a:xfrm>
          <a:prstGeom prst="rect">
            <a:avLst/>
          </a:prstGeom>
          <a:noFill/>
          <a:extLst>
            <a:ext uri="{909E8E84-426E-40DD-AFC4-6F175D3DCCD1}">
              <a14:hiddenFill xmlns:a14="http://schemas.microsoft.com/office/drawing/2010/main">
                <a:solidFill>
                  <a:srgbClr val="FFFFFF"/>
                </a:solidFill>
              </a14:hiddenFill>
            </a:ext>
          </a:extLst>
        </p:spPr>
      </p:pic>
      <p:pic>
        <p:nvPicPr>
          <p:cNvPr id="50192" name="Picture 16" descr="https://www.datanovia.com/en/wp-content/uploads/dn-tutorials/004-cluster-validation/figures/015-determining-the-optimal-number-of-clusters-nbclust-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576" y="4376350"/>
            <a:ext cx="3017035" cy="203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194251"/>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143080"/>
            <a:ext cx="8291264" cy="706090"/>
          </a:xfrm>
        </p:spPr>
        <p:txBody>
          <a:bodyPr>
            <a:normAutofit fontScale="90000"/>
          </a:bodyPr>
          <a:lstStyle/>
          <a:p>
            <a:r>
              <a:rPr lang="es-CR" dirty="0" smtClean="0"/>
              <a:t>Número de </a:t>
            </a:r>
            <a:r>
              <a:rPr lang="es-CR" dirty="0" err="1" smtClean="0"/>
              <a:t>clusters</a:t>
            </a:r>
            <a:endParaRPr lang="es-CR" dirty="0"/>
          </a:p>
        </p:txBody>
      </p:sp>
      <p:sp>
        <p:nvSpPr>
          <p:cNvPr id="5" name="AutoShape 2" descr="Resultado de imagen para cluster number dendro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51204" name="Picture 4" descr="Resultado de imagen para cluster number dendro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42" y="1052736"/>
            <a:ext cx="3762871" cy="2351794"/>
          </a:xfrm>
          <a:prstGeom prst="rect">
            <a:avLst/>
          </a:prstGeom>
          <a:noFill/>
          <a:extLst>
            <a:ext uri="{909E8E84-426E-40DD-AFC4-6F175D3DCCD1}">
              <a14:hiddenFill xmlns:a14="http://schemas.microsoft.com/office/drawing/2010/main">
                <a:solidFill>
                  <a:srgbClr val="FFFFFF"/>
                </a:solidFill>
              </a14:hiddenFill>
            </a:ext>
          </a:extLst>
        </p:spPr>
      </p:pic>
      <p:pic>
        <p:nvPicPr>
          <p:cNvPr id="51208" name="Picture 8" descr="Resultado de imagen para cluster number dendro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484784"/>
            <a:ext cx="3066820" cy="2182608"/>
          </a:xfrm>
          <a:prstGeom prst="rect">
            <a:avLst/>
          </a:prstGeom>
          <a:noFill/>
          <a:extLst>
            <a:ext uri="{909E8E84-426E-40DD-AFC4-6F175D3DCCD1}">
              <a14:hiddenFill xmlns:a14="http://schemas.microsoft.com/office/drawing/2010/main">
                <a:solidFill>
                  <a:srgbClr val="FFFFFF"/>
                </a:solidFill>
              </a14:hiddenFill>
            </a:ext>
          </a:extLst>
        </p:spPr>
      </p:pic>
      <p:pic>
        <p:nvPicPr>
          <p:cNvPr id="51210" name="Picture 10" descr="Resultado de imagen para cluster number dendro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58" y="4149080"/>
            <a:ext cx="4286250" cy="2419351"/>
          </a:xfrm>
          <a:prstGeom prst="rect">
            <a:avLst/>
          </a:prstGeom>
          <a:noFill/>
          <a:extLst>
            <a:ext uri="{909E8E84-426E-40DD-AFC4-6F175D3DCCD1}">
              <a14:hiddenFill xmlns:a14="http://schemas.microsoft.com/office/drawing/2010/main">
                <a:solidFill>
                  <a:srgbClr val="FFFFFF"/>
                </a:solidFill>
              </a14:hiddenFill>
            </a:ext>
          </a:extLst>
        </p:spPr>
      </p:pic>
      <p:pic>
        <p:nvPicPr>
          <p:cNvPr id="51212" name="Picture 12" descr="Resultado de imagen para cluster number dendrogram"/>
          <p:cNvPicPr>
            <a:picLocks noChangeAspect="1" noChangeArrowheads="1"/>
          </p:cNvPicPr>
          <p:nvPr/>
        </p:nvPicPr>
        <p:blipFill rotWithShape="1">
          <a:blip r:embed="rId5">
            <a:extLst>
              <a:ext uri="{28A0092B-C50C-407E-A947-70E740481C1C}">
                <a14:useLocalDpi xmlns:a14="http://schemas.microsoft.com/office/drawing/2010/main" val="0"/>
              </a:ext>
            </a:extLst>
          </a:blip>
          <a:srcRect l="7559" t="6785" r="6447" b="4009"/>
          <a:stretch/>
        </p:blipFill>
        <p:spPr bwMode="auto">
          <a:xfrm>
            <a:off x="5416568" y="4311844"/>
            <a:ext cx="3331896"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73267"/>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Distancias - similitudes</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Medidas de distancias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1504348" y="5397910"/>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Tipos de </a:t>
            </a:r>
            <a:r>
              <a:rPr lang="es-CR" dirty="0" err="1"/>
              <a:t>C</a:t>
            </a:r>
            <a:r>
              <a:rPr lang="es-CR" dirty="0" err="1" smtClean="0"/>
              <a:t>lusters</a:t>
            </a:r>
            <a:endParaRPr lang="es-CR" dirty="0"/>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Número de </a:t>
            </a:r>
            <a:r>
              <a:rPr lang="es-CR" dirty="0" err="1" smtClean="0"/>
              <a:t>clusters</a:t>
            </a:r>
            <a:endParaRPr lang="es-CR" dirty="0"/>
          </a:p>
        </p:txBody>
      </p:sp>
      <p:sp>
        <p:nvSpPr>
          <p:cNvPr id="15" name="14 Elipse"/>
          <p:cNvSpPr/>
          <p:nvPr/>
        </p:nvSpPr>
        <p:spPr>
          <a:xfrm>
            <a:off x="5003414" y="5336460"/>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6153777" y="5397909"/>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Validación de los </a:t>
            </a:r>
            <a:r>
              <a:rPr lang="es-CR" dirty="0" err="1" smtClean="0"/>
              <a:t>clusters</a:t>
            </a:r>
            <a:endParaRPr lang="es-CR" dirty="0"/>
          </a:p>
        </p:txBody>
      </p:sp>
    </p:spTree>
    <p:extLst>
      <p:ext uri="{BB962C8B-B14F-4D97-AF65-F5344CB8AC3E}">
        <p14:creationId xmlns:p14="http://schemas.microsoft.com/office/powerpoint/2010/main" val="1376752315"/>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44624"/>
            <a:ext cx="8784976" cy="720080"/>
          </a:xfrm>
        </p:spPr>
        <p:txBody>
          <a:bodyPr>
            <a:normAutofit fontScale="90000"/>
          </a:bodyPr>
          <a:lstStyle/>
          <a:p>
            <a:r>
              <a:rPr lang="es-CR" dirty="0" smtClean="0"/>
              <a:t>Validación de los </a:t>
            </a:r>
            <a:r>
              <a:rPr lang="es-CR" dirty="0" err="1" smtClean="0"/>
              <a:t>clusters</a:t>
            </a:r>
            <a:endParaRPr lang="es-CR" dirty="0"/>
          </a:p>
        </p:txBody>
      </p:sp>
      <p:sp>
        <p:nvSpPr>
          <p:cNvPr id="3" name="2 Marcador de contenido"/>
          <p:cNvSpPr>
            <a:spLocks noGrp="1"/>
          </p:cNvSpPr>
          <p:nvPr>
            <p:ph idx="1"/>
          </p:nvPr>
        </p:nvSpPr>
        <p:spPr>
          <a:xfrm>
            <a:off x="107504" y="980728"/>
            <a:ext cx="6912768" cy="5832648"/>
          </a:xfrm>
        </p:spPr>
        <p:txBody>
          <a:bodyPr>
            <a:normAutofit/>
          </a:bodyPr>
          <a:lstStyle/>
          <a:p>
            <a:pPr algn="just"/>
            <a:r>
              <a:rPr lang="es-CR" sz="2000" dirty="0"/>
              <a:t>Los métodos de </a:t>
            </a:r>
            <a:r>
              <a:rPr lang="es-CR" sz="2000" i="1" dirty="0" err="1"/>
              <a:t>clustering</a:t>
            </a:r>
            <a:r>
              <a:rPr lang="es-CR" sz="2000" dirty="0"/>
              <a:t> tienen la propiedad de encontrar agrupaciones en cualquier set de datos, independientemente de que realmente existan o no dichos grupos en la población de la que proceden las observaciones. </a:t>
            </a:r>
            <a:endParaRPr lang="es-CR" sz="2000" dirty="0" smtClean="0"/>
          </a:p>
          <a:p>
            <a:pPr algn="just"/>
            <a:r>
              <a:rPr lang="es-CR" sz="2000" dirty="0" smtClean="0"/>
              <a:t>Por </a:t>
            </a:r>
            <a:r>
              <a:rPr lang="es-CR" sz="2000" dirty="0"/>
              <a:t>ejemplo, si se aplica el mismo método a una segunda muestra de la misma </a:t>
            </a:r>
            <a:r>
              <a:rPr lang="es-CR" sz="2000" dirty="0" smtClean="0"/>
              <a:t>población: ¿se </a:t>
            </a:r>
            <a:r>
              <a:rPr lang="es-CR" sz="2000" dirty="0"/>
              <a:t>obtendrían los mismos grupos? </a:t>
            </a:r>
            <a:endParaRPr lang="es-CR" sz="2000" dirty="0" smtClean="0"/>
          </a:p>
          <a:p>
            <a:pPr algn="just"/>
            <a:r>
              <a:rPr lang="es-CR" sz="2000" dirty="0" smtClean="0"/>
              <a:t>Además</a:t>
            </a:r>
            <a:r>
              <a:rPr lang="es-CR" sz="2000" dirty="0"/>
              <a:t>, cada uno de los métodos de </a:t>
            </a:r>
            <a:r>
              <a:rPr lang="es-CR" sz="2000" i="1" dirty="0" err="1"/>
              <a:t>clustering</a:t>
            </a:r>
            <a:r>
              <a:rPr lang="es-CR" sz="2000" dirty="0"/>
              <a:t> da lugar a resultados distintos. </a:t>
            </a:r>
            <a:endParaRPr lang="es-CR" sz="2000" dirty="0" smtClean="0"/>
          </a:p>
          <a:p>
            <a:pPr algn="just"/>
            <a:r>
              <a:rPr lang="es-CR" sz="2000" b="1" dirty="0" smtClean="0"/>
              <a:t>La </a:t>
            </a:r>
            <a:r>
              <a:rPr lang="es-CR" sz="2000" b="1" dirty="0"/>
              <a:t>validación de </a:t>
            </a:r>
            <a:r>
              <a:rPr lang="es-CR" sz="2000" b="1" i="1" dirty="0" err="1"/>
              <a:t>clusters</a:t>
            </a:r>
            <a:r>
              <a:rPr lang="es-CR" sz="2000" dirty="0"/>
              <a:t> es el proceso por el cual se evalúa la veracidad de los grupos </a:t>
            </a:r>
            <a:r>
              <a:rPr lang="es-CR" sz="2000" dirty="0" smtClean="0"/>
              <a:t>obtenidos  de proceder con el análisis cómo tal. </a:t>
            </a:r>
          </a:p>
          <a:p>
            <a:pPr algn="just"/>
            <a:r>
              <a:rPr lang="es-CR" sz="2000" dirty="0" smtClean="0"/>
              <a:t>A </a:t>
            </a:r>
            <a:r>
              <a:rPr lang="es-CR" sz="2000" dirty="0"/>
              <a:t>modo </a:t>
            </a:r>
            <a:r>
              <a:rPr lang="es-CR" sz="2000" dirty="0" smtClean="0"/>
              <a:t>general, para validar la pertinencia del análisis del </a:t>
            </a:r>
            <a:r>
              <a:rPr lang="es-CR" sz="2000" dirty="0" err="1" smtClean="0"/>
              <a:t>clustering</a:t>
            </a:r>
            <a:r>
              <a:rPr lang="es-CR" sz="2000" dirty="0" smtClean="0"/>
              <a:t> se puede verificar mediante el análisis de 1. La tendencia de </a:t>
            </a:r>
            <a:r>
              <a:rPr lang="es-CR" sz="2000" dirty="0" err="1" smtClean="0"/>
              <a:t>clustering</a:t>
            </a:r>
            <a:r>
              <a:rPr lang="es-CR" sz="2000" dirty="0" smtClean="0"/>
              <a:t>, 2. </a:t>
            </a:r>
            <a:r>
              <a:rPr lang="es-CR" sz="2000" dirty="0"/>
              <a:t> </a:t>
            </a:r>
            <a:r>
              <a:rPr lang="es-CR" sz="2000" dirty="0" smtClean="0"/>
              <a:t>El estadístico de Hopkins y de forma visual mediante el 3. Visual </a:t>
            </a:r>
            <a:r>
              <a:rPr lang="es-CR" sz="2000" dirty="0" err="1" smtClean="0"/>
              <a:t>Assessment</a:t>
            </a:r>
            <a:r>
              <a:rPr lang="es-CR" sz="2000" dirty="0" smtClean="0"/>
              <a:t> of </a:t>
            </a:r>
            <a:r>
              <a:rPr lang="es-CR" sz="2000" dirty="0" err="1" smtClean="0"/>
              <a:t>cluster</a:t>
            </a:r>
            <a:r>
              <a:rPr lang="es-CR" sz="2000" dirty="0" smtClean="0"/>
              <a:t> </a:t>
            </a:r>
            <a:r>
              <a:rPr lang="es-CR" sz="2000" dirty="0" err="1" smtClean="0"/>
              <a:t>Tendency</a:t>
            </a:r>
            <a:r>
              <a:rPr lang="es-CR" sz="2000" dirty="0" smtClean="0"/>
              <a:t>.</a:t>
            </a:r>
            <a:endParaRPr lang="es-CR" sz="2000" dirty="0"/>
          </a:p>
        </p:txBody>
      </p:sp>
      <p:pic>
        <p:nvPicPr>
          <p:cNvPr id="59394" name="Picture 2" descr="Image result for validation icon"/>
          <p:cNvPicPr>
            <a:picLocks noChangeAspect="1" noChangeArrowheads="1"/>
          </p:cNvPicPr>
          <p:nvPr/>
        </p:nvPicPr>
        <p:blipFill rotWithShape="1">
          <a:blip r:embed="rId2">
            <a:extLst>
              <a:ext uri="{28A0092B-C50C-407E-A947-70E740481C1C}">
                <a14:useLocalDpi xmlns:a14="http://schemas.microsoft.com/office/drawing/2010/main" val="0"/>
              </a:ext>
            </a:extLst>
          </a:blip>
          <a:srcRect b="7587"/>
          <a:stretch/>
        </p:blipFill>
        <p:spPr bwMode="auto">
          <a:xfrm>
            <a:off x="7380312" y="1324380"/>
            <a:ext cx="1608253" cy="1600564"/>
          </a:xfrm>
          <a:prstGeom prst="rect">
            <a:avLst/>
          </a:prstGeom>
          <a:noFill/>
          <a:extLst>
            <a:ext uri="{909E8E84-426E-40DD-AFC4-6F175D3DCCD1}">
              <a14:hiddenFill xmlns:a14="http://schemas.microsoft.com/office/drawing/2010/main">
                <a:solidFill>
                  <a:srgbClr val="FFFFFF"/>
                </a:solidFill>
              </a14:hiddenFill>
            </a:ext>
          </a:extLst>
        </p:spPr>
      </p:pic>
      <p:pic>
        <p:nvPicPr>
          <p:cNvPr id="59396" name="Picture 4" descr="Image result for validation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88" t="5930" r="2904" b="8277"/>
          <a:stretch/>
        </p:blipFill>
        <p:spPr bwMode="auto">
          <a:xfrm>
            <a:off x="7415856" y="4401109"/>
            <a:ext cx="1537164"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444910"/>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496" y="980728"/>
            <a:ext cx="9073008" cy="4525963"/>
          </a:xfrm>
        </p:spPr>
        <p:txBody>
          <a:bodyPr>
            <a:normAutofit/>
          </a:bodyPr>
          <a:lstStyle/>
          <a:p>
            <a:pPr marL="0" indent="0">
              <a:buNone/>
            </a:pPr>
            <a:r>
              <a:rPr lang="es-CR" sz="2000" dirty="0" smtClean="0"/>
              <a:t>Antes </a:t>
            </a:r>
            <a:r>
              <a:rPr lang="es-CR" sz="2000" dirty="0"/>
              <a:t>de aplicar un método de </a:t>
            </a:r>
            <a:r>
              <a:rPr lang="es-CR" sz="2000" i="1" dirty="0" err="1"/>
              <a:t>clustering</a:t>
            </a:r>
            <a:r>
              <a:rPr lang="es-CR" sz="2000" dirty="0"/>
              <a:t> a los datos es conveniente evaluar si hay indicios de que realmente existe algún tipo de agrupación en ellos. A este proceso se le conoce como </a:t>
            </a:r>
            <a:r>
              <a:rPr lang="es-CR" sz="2000" b="1" i="1" dirty="0" err="1"/>
              <a:t>assessing</a:t>
            </a:r>
            <a:r>
              <a:rPr lang="es-CR" sz="2000" b="1" i="1" dirty="0"/>
              <a:t> </a:t>
            </a:r>
            <a:r>
              <a:rPr lang="es-CR" sz="2000" b="1" i="1" dirty="0" err="1"/>
              <a:t>cluster</a:t>
            </a:r>
            <a:r>
              <a:rPr lang="es-CR" sz="2000" b="1" i="1" dirty="0"/>
              <a:t> </a:t>
            </a:r>
            <a:r>
              <a:rPr lang="es-CR" sz="2000" b="1" i="1" dirty="0" err="1"/>
              <a:t>tendecy</a:t>
            </a:r>
            <a:r>
              <a:rPr lang="es-CR" sz="2000" dirty="0"/>
              <a:t> y puede llevarse a cabo mediante test estadísticos (</a:t>
            </a:r>
            <a:r>
              <a:rPr lang="es-CR" sz="2000" i="1" dirty="0"/>
              <a:t>Hopkins </a:t>
            </a:r>
            <a:r>
              <a:rPr lang="es-CR" sz="2000" i="1" dirty="0" err="1"/>
              <a:t>statistic</a:t>
            </a:r>
            <a:r>
              <a:rPr lang="es-CR" sz="2000" dirty="0"/>
              <a:t>) o de forma visual (</a:t>
            </a:r>
            <a:r>
              <a:rPr lang="es-CR" sz="2000" i="1" dirty="0"/>
              <a:t>Visual </a:t>
            </a:r>
            <a:r>
              <a:rPr lang="es-CR" sz="2000" i="1" dirty="0" err="1"/>
              <a:t>Assessment</a:t>
            </a:r>
            <a:r>
              <a:rPr lang="es-CR" sz="2000" i="1" dirty="0"/>
              <a:t> of </a:t>
            </a:r>
            <a:r>
              <a:rPr lang="es-CR" sz="2000" i="1" dirty="0" err="1"/>
              <a:t>cluster</a:t>
            </a:r>
            <a:r>
              <a:rPr lang="es-CR" sz="2000" i="1" dirty="0"/>
              <a:t> </a:t>
            </a:r>
            <a:r>
              <a:rPr lang="es-CR" sz="2000" i="1" dirty="0" err="1"/>
              <a:t>Tendency</a:t>
            </a:r>
            <a:r>
              <a:rPr lang="es-CR" sz="2000" dirty="0" smtClean="0"/>
              <a:t>). También se puede proceder mediante la formación de </a:t>
            </a:r>
            <a:r>
              <a:rPr lang="es-CR" sz="2000" dirty="0" err="1" smtClean="0"/>
              <a:t>cluster</a:t>
            </a:r>
            <a:r>
              <a:rPr lang="es-CR" sz="2000" dirty="0" smtClean="0"/>
              <a:t>  evaluando los resultados con el método de PCA y los grupos según los grupos. Sean los datos de Iris y la simulación de datos Aleatorios. Apliquemos PCA.</a:t>
            </a:r>
            <a:endParaRPr lang="es-CR" sz="1400" b="1" u="sng" dirty="0"/>
          </a:p>
        </p:txBody>
      </p:sp>
      <p:sp>
        <p:nvSpPr>
          <p:cNvPr id="4" name="1 Título"/>
          <p:cNvSpPr>
            <a:spLocks noGrp="1"/>
          </p:cNvSpPr>
          <p:nvPr>
            <p:ph type="title"/>
          </p:nvPr>
        </p:nvSpPr>
        <p:spPr>
          <a:xfrm>
            <a:off x="179512" y="44624"/>
            <a:ext cx="8784976" cy="720080"/>
          </a:xfrm>
        </p:spPr>
        <p:txBody>
          <a:bodyPr>
            <a:normAutofit fontScale="90000"/>
          </a:bodyPr>
          <a:lstStyle/>
          <a:p>
            <a:r>
              <a:rPr lang="es-CR" dirty="0" smtClean="0"/>
              <a:t>Validación de los </a:t>
            </a:r>
            <a:r>
              <a:rPr lang="es-CR" dirty="0" err="1" smtClean="0"/>
              <a:t>clusters</a:t>
            </a:r>
            <a:endParaRPr lang="es-CR" dirty="0"/>
          </a:p>
        </p:txBody>
      </p:sp>
      <p:pic>
        <p:nvPicPr>
          <p:cNvPr id="5" name="Imagen 4"/>
          <p:cNvPicPr>
            <a:picLocks noChangeAspect="1"/>
          </p:cNvPicPr>
          <p:nvPr/>
        </p:nvPicPr>
        <p:blipFill>
          <a:blip r:embed="rId2"/>
          <a:stretch>
            <a:fillRect/>
          </a:stretch>
        </p:blipFill>
        <p:spPr>
          <a:xfrm>
            <a:off x="395536" y="4149080"/>
            <a:ext cx="3557750" cy="2171328"/>
          </a:xfrm>
          <a:prstGeom prst="rect">
            <a:avLst/>
          </a:prstGeom>
        </p:spPr>
      </p:pic>
      <p:pic>
        <p:nvPicPr>
          <p:cNvPr id="6" name="Imagen 5"/>
          <p:cNvPicPr>
            <a:picLocks noChangeAspect="1"/>
          </p:cNvPicPr>
          <p:nvPr/>
        </p:nvPicPr>
        <p:blipFill>
          <a:blip r:embed="rId3"/>
          <a:stretch>
            <a:fillRect/>
          </a:stretch>
        </p:blipFill>
        <p:spPr>
          <a:xfrm>
            <a:off x="5292080" y="3429000"/>
            <a:ext cx="2689376" cy="1661728"/>
          </a:xfrm>
          <a:prstGeom prst="rect">
            <a:avLst/>
          </a:prstGeom>
        </p:spPr>
      </p:pic>
      <p:pic>
        <p:nvPicPr>
          <p:cNvPr id="7" name="Imagen 6"/>
          <p:cNvPicPr>
            <a:picLocks noChangeAspect="1"/>
          </p:cNvPicPr>
          <p:nvPr/>
        </p:nvPicPr>
        <p:blipFill>
          <a:blip r:embed="rId4"/>
          <a:stretch>
            <a:fillRect/>
          </a:stretch>
        </p:blipFill>
        <p:spPr>
          <a:xfrm>
            <a:off x="5493160" y="5301208"/>
            <a:ext cx="2488296" cy="1447056"/>
          </a:xfrm>
          <a:prstGeom prst="rect">
            <a:avLst/>
          </a:prstGeom>
        </p:spPr>
      </p:pic>
    </p:spTree>
    <p:extLst>
      <p:ext uri="{BB962C8B-B14F-4D97-AF65-F5344CB8AC3E}">
        <p14:creationId xmlns:p14="http://schemas.microsoft.com/office/powerpoint/2010/main" val="303007628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107504" y="764704"/>
                <a:ext cx="7488832" cy="5976664"/>
              </a:xfrm>
            </p:spPr>
            <p:txBody>
              <a:bodyPr>
                <a:normAutofit lnSpcReduction="10000"/>
              </a:bodyPr>
              <a:lstStyle/>
              <a:p>
                <a:pPr algn="just"/>
                <a:r>
                  <a:rPr lang="es-CR" sz="2200" dirty="0" smtClean="0"/>
                  <a:t>El objetivo del </a:t>
                </a:r>
                <a:r>
                  <a:rPr lang="es-CR" sz="2200" dirty="0"/>
                  <a:t>análisis de </a:t>
                </a:r>
                <a:r>
                  <a:rPr lang="es-CR" sz="2200" dirty="0" err="1" smtClean="0"/>
                  <a:t>cluster</a:t>
                </a:r>
                <a:r>
                  <a:rPr lang="es-CR" sz="2200" dirty="0" smtClean="0"/>
                  <a:t> es, a partir de “</a:t>
                </a:r>
                <a14:m>
                  <m:oMath xmlns:m="http://schemas.openxmlformats.org/officeDocument/2006/math">
                    <m:r>
                      <a:rPr lang="es-CR" sz="2200" i="1" dirty="0" smtClean="0">
                        <a:latin typeface="Cambria Math"/>
                      </a:rPr>
                      <m:t>𝑛</m:t>
                    </m:r>
                  </m:oMath>
                </a14:m>
                <a:r>
                  <a:rPr lang="es-CR" sz="2200" dirty="0" smtClean="0"/>
                  <a:t>” individuos (</a:t>
                </a:r>
                <a14:m>
                  <m:oMath xmlns:m="http://schemas.openxmlformats.org/officeDocument/2006/math">
                    <m:r>
                      <a:rPr lang="es-CR" sz="2200" i="1" dirty="0" smtClean="0">
                        <a:latin typeface="Cambria Math"/>
                      </a:rPr>
                      <m:t>𝑛</m:t>
                    </m:r>
                  </m:oMath>
                </a14:m>
                <a:r>
                  <a:rPr lang="es-CR" sz="2200" dirty="0" smtClean="0"/>
                  <a:t> grupos) buscar </a:t>
                </a:r>
                <a:r>
                  <a:rPr lang="es-MX" altLang="es-CR" sz="2200" dirty="0" smtClean="0"/>
                  <a:t>agrupar el conjunto </a:t>
                </a:r>
                <a:r>
                  <a:rPr lang="es-MX" altLang="es-CR" sz="2200" dirty="0"/>
                  <a:t>de </a:t>
                </a:r>
                <a:r>
                  <a:rPr lang="es-MX" altLang="es-CR" sz="2200" dirty="0" err="1" smtClean="0"/>
                  <a:t>individios</a:t>
                </a:r>
                <a:r>
                  <a:rPr lang="es-MX" altLang="es-CR" sz="2200" dirty="0" smtClean="0"/>
                  <a:t> en </a:t>
                </a:r>
                <a:r>
                  <a:rPr lang="es-MX" altLang="es-CR" sz="2200" dirty="0"/>
                  <a:t>dos o más grupos basados en la similitud de esos objetos según una serie especificada de </a:t>
                </a:r>
                <a:r>
                  <a:rPr lang="es-MX" altLang="es-CR" sz="2200" dirty="0" smtClean="0"/>
                  <a:t>características (variables).</a:t>
                </a:r>
                <a:endParaRPr lang="es-MX" altLang="es-CR" sz="2200" dirty="0"/>
              </a:p>
              <a:p>
                <a:pPr algn="just"/>
                <a:endParaRPr lang="es-MX" altLang="es-CR" sz="2200" dirty="0"/>
              </a:p>
              <a:p>
                <a:pPr algn="just"/>
                <a:r>
                  <a:rPr lang="es-MX" altLang="es-CR" sz="2200" dirty="0"/>
                  <a:t>Como </a:t>
                </a:r>
                <a:r>
                  <a:rPr lang="es-MX" altLang="es-CR" sz="2200" dirty="0" smtClean="0"/>
                  <a:t>técnica, </a:t>
                </a:r>
                <a:r>
                  <a:rPr lang="es-MX" altLang="es-CR" sz="2200" dirty="0"/>
                  <a:t>se utiliza para </a:t>
                </a:r>
                <a:r>
                  <a:rPr lang="es-MX" altLang="es-CR" sz="2200" dirty="0" smtClean="0"/>
                  <a:t>desarrollar, mediante las técnicas matemáticas y de optimización numérica, </a:t>
                </a:r>
                <a:r>
                  <a:rPr lang="es-MX" altLang="es-CR" sz="2200" dirty="0"/>
                  <a:t>una clasificación </a:t>
                </a:r>
                <a:r>
                  <a:rPr lang="es-MX" altLang="es-CR" sz="2200" dirty="0" smtClean="0"/>
                  <a:t>“</a:t>
                </a:r>
                <a:r>
                  <a:rPr lang="es-MX" altLang="es-CR" sz="2200" b="1" i="1" dirty="0" smtClean="0"/>
                  <a:t>objetiva</a:t>
                </a:r>
                <a:r>
                  <a:rPr lang="es-MX" altLang="es-CR" sz="2200" dirty="0" smtClean="0"/>
                  <a:t>” </a:t>
                </a:r>
                <a:r>
                  <a:rPr lang="es-MX" altLang="es-CR" sz="2200" dirty="0"/>
                  <a:t>de </a:t>
                </a:r>
                <a:r>
                  <a:rPr lang="es-MX" altLang="es-CR" sz="2200" dirty="0" smtClean="0"/>
                  <a:t>las unidades de estudio.</a:t>
                </a:r>
                <a:endParaRPr lang="es-CR" altLang="es-CR" sz="2200" dirty="0"/>
              </a:p>
              <a:p>
                <a:pPr algn="just"/>
                <a:endParaRPr lang="es-CR" sz="2200" dirty="0"/>
              </a:p>
              <a:p>
                <a:pPr algn="just"/>
                <a:r>
                  <a:rPr lang="es-ES" altLang="es-CR" sz="2200" dirty="0"/>
                  <a:t>El conocimiento de los grupos puede permitir una descripción sintética de un conjunto de datos multidimensional complejo. De ahí su uso en minería de </a:t>
                </a:r>
                <a:r>
                  <a:rPr lang="es-ES" altLang="es-CR" sz="2200" dirty="0" smtClean="0"/>
                  <a:t>datos (</a:t>
                </a:r>
                <a:r>
                  <a:rPr lang="es-CR" sz="2200" i="1" dirty="0" err="1" smtClean="0"/>
                  <a:t>unsupervised</a:t>
                </a:r>
                <a:r>
                  <a:rPr lang="es-CR" sz="2200" i="1" dirty="0" smtClean="0"/>
                  <a:t> </a:t>
                </a:r>
                <a:r>
                  <a:rPr lang="es-CR" sz="2200" i="1" dirty="0" err="1" smtClean="0"/>
                  <a:t>analysis</a:t>
                </a:r>
                <a:r>
                  <a:rPr lang="es-ES" altLang="es-CR" sz="2200" dirty="0" smtClean="0"/>
                  <a:t>).</a:t>
                </a:r>
                <a:endParaRPr lang="es-ES" altLang="es-CR" sz="2200" dirty="0"/>
              </a:p>
              <a:p>
                <a:pPr algn="just"/>
                <a:endParaRPr lang="es-ES" sz="2200" dirty="0"/>
              </a:p>
              <a:p>
                <a:pPr algn="just"/>
                <a:r>
                  <a:rPr lang="es-ES" altLang="es-CR" sz="2200" dirty="0"/>
                  <a:t>Esta descripción sintética se consigue sustituyendo la descripción de todos los elementos de un grupo por la de un representante característico del </a:t>
                </a:r>
                <a:r>
                  <a:rPr lang="es-ES" altLang="es-CR" sz="2200" dirty="0" smtClean="0"/>
                  <a:t>mismo</a:t>
                </a:r>
                <a:endParaRPr lang="es-CR" sz="22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107504" y="764704"/>
                <a:ext cx="7488832" cy="5976664"/>
              </a:xfrm>
              <a:blipFill rotWithShape="1">
                <a:blip r:embed="rId2"/>
                <a:stretch>
                  <a:fillRect l="-977" t="-1121" r="-1059" b="-1121"/>
                </a:stretch>
              </a:blipFill>
            </p:spPr>
            <p:txBody>
              <a:bodyPr/>
              <a:lstStyle/>
              <a:p>
                <a:r>
                  <a:rPr lang="es-CR">
                    <a:noFill/>
                  </a:rPr>
                  <a:t> </a:t>
                </a:r>
              </a:p>
            </p:txBody>
          </p:sp>
        </mc:Fallback>
      </mc:AlternateContent>
      <p:sp>
        <p:nvSpPr>
          <p:cNvPr id="4"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sp>
        <p:nvSpPr>
          <p:cNvPr id="5" name="AutoShape 2" descr="Image result for analysis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253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713" y="1268760"/>
            <a:ext cx="1296144" cy="1296144"/>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Image result for analysis icon"/>
          <p:cNvPicPr>
            <a:picLocks noChangeAspect="1" noChangeArrowheads="1"/>
          </p:cNvPicPr>
          <p:nvPr/>
        </p:nvPicPr>
        <p:blipFill rotWithShape="1">
          <a:blip r:embed="rId4">
            <a:extLst>
              <a:ext uri="{28A0092B-C50C-407E-A947-70E740481C1C}">
                <a14:useLocalDpi xmlns:a14="http://schemas.microsoft.com/office/drawing/2010/main" val="0"/>
              </a:ext>
            </a:extLst>
          </a:blip>
          <a:srcRect t="14550" b="13449"/>
          <a:stretch/>
        </p:blipFill>
        <p:spPr bwMode="auto">
          <a:xfrm>
            <a:off x="7817305" y="4077072"/>
            <a:ext cx="1072959" cy="177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59683"/>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79512" y="44624"/>
            <a:ext cx="8784976" cy="720080"/>
          </a:xfrm>
        </p:spPr>
        <p:txBody>
          <a:bodyPr>
            <a:normAutofit fontScale="90000"/>
          </a:bodyPr>
          <a:lstStyle/>
          <a:p>
            <a:r>
              <a:rPr lang="es-CR" dirty="0" smtClean="0"/>
              <a:t>Validación de los </a:t>
            </a:r>
            <a:r>
              <a:rPr lang="es-CR" dirty="0" err="1" smtClean="0"/>
              <a:t>clusters</a:t>
            </a:r>
            <a:endParaRPr lang="es-CR" dirty="0"/>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35496" y="908720"/>
                <a:ext cx="9073008" cy="5949280"/>
              </a:xfrm>
            </p:spPr>
            <p:txBody>
              <a:bodyPr>
                <a:normAutofit lnSpcReduction="10000"/>
              </a:bodyPr>
              <a:lstStyle/>
              <a:p>
                <a:pPr marL="0" indent="0" algn="just">
                  <a:buNone/>
                </a:pPr>
                <a:r>
                  <a:rPr lang="es-CR" sz="2000" dirty="0" smtClean="0"/>
                  <a:t>Ambos </a:t>
                </a:r>
                <a:r>
                  <a:rPr lang="es-CR" sz="2000" dirty="0"/>
                  <a:t>métodos de </a:t>
                </a:r>
                <a:r>
                  <a:rPr lang="es-CR" sz="2000" i="1" dirty="0" err="1"/>
                  <a:t>clustering</a:t>
                </a:r>
                <a:r>
                  <a:rPr lang="es-CR" sz="2000" dirty="0"/>
                  <a:t> crean agrupaciones en el set de datos simulado. De no analizarse con detenimiento, podrían darse por válidos estos grupos aun cuando realmente no existen. A continuación, se muestran dos métodos que ayudan a identificar casos como este y prevenir la utilización de </a:t>
                </a:r>
                <a:r>
                  <a:rPr lang="es-CR" sz="2000" i="1" dirty="0" err="1"/>
                  <a:t>clustering</a:t>
                </a:r>
                <a:r>
                  <a:rPr lang="es-CR" sz="2000" dirty="0"/>
                  <a:t> en escenarios en los que no tiene sentido hacerlo. </a:t>
                </a:r>
                <a:endParaRPr lang="es-CR" sz="2000" dirty="0" smtClean="0"/>
              </a:p>
              <a:p>
                <a:pPr marL="0" indent="0" algn="just">
                  <a:buNone/>
                </a:pPr>
                <a:endParaRPr lang="es-CR" sz="2000" b="1" u="sng" dirty="0"/>
              </a:p>
              <a:p>
                <a:pPr marL="0" indent="0" algn="just">
                  <a:buNone/>
                </a:pPr>
                <a:r>
                  <a:rPr lang="es-CR" sz="2000" b="1" dirty="0"/>
                  <a:t>Hopkins </a:t>
                </a:r>
                <a:r>
                  <a:rPr lang="es-CR" sz="2000" b="1" dirty="0" err="1"/>
                  <a:t>statistics</a:t>
                </a:r>
                <a:endParaRPr lang="es-CR" sz="2000" b="1" dirty="0"/>
              </a:p>
              <a:p>
                <a:pPr marL="0" indent="0" algn="just">
                  <a:buNone/>
                </a:pPr>
                <a:r>
                  <a:rPr lang="es-CR" sz="2000" dirty="0"/>
                  <a:t/>
                </a:r>
                <a:br>
                  <a:rPr lang="es-CR" sz="2000" dirty="0"/>
                </a:br>
                <a:r>
                  <a:rPr lang="es-CR" sz="2000" dirty="0" smtClean="0"/>
                  <a:t>El </a:t>
                </a:r>
                <a:r>
                  <a:rPr lang="es-CR" sz="2000" dirty="0"/>
                  <a:t>estadístico </a:t>
                </a:r>
                <a:r>
                  <a:rPr lang="es-CR" sz="2000" i="1" dirty="0"/>
                  <a:t>Hopkins</a:t>
                </a:r>
                <a:r>
                  <a:rPr lang="es-CR" sz="2000" dirty="0"/>
                  <a:t> permite evaluar la tendencia de </a:t>
                </a:r>
                <a:r>
                  <a:rPr lang="es-CR" sz="2000" i="1" dirty="0" err="1"/>
                  <a:t>clustering</a:t>
                </a:r>
                <a:r>
                  <a:rPr lang="es-CR" sz="2000" dirty="0"/>
                  <a:t> de un conjunto de datos mediante el cálculo de la probabilidad de que dichos datos procedan de una distribución uniforme, es decir, estudia la distribución espacial aleatoria de las observaciones. La forma de calcular este estadístico es la siguiente</a:t>
                </a:r>
                <a:r>
                  <a:rPr lang="es-CR" sz="2000" dirty="0" smtClean="0"/>
                  <a:t>:</a:t>
                </a:r>
              </a:p>
              <a:p>
                <a:pPr algn="just"/>
                <a:r>
                  <a:rPr lang="es-CR" sz="2000" dirty="0"/>
                  <a:t>Extraer una muestra uniforme de </a:t>
                </a:r>
                <a:r>
                  <a:rPr lang="es-CR" sz="2000" i="1" dirty="0"/>
                  <a:t>n</a:t>
                </a:r>
                <a:r>
                  <a:rPr lang="es-CR" sz="2000" dirty="0"/>
                  <a:t> </a:t>
                </a:r>
                <a:r>
                  <a:rPr lang="es-CR" sz="2000" dirty="0" smtClean="0"/>
                  <a:t>observaciones </a:t>
                </a:r>
                <a14:m>
                  <m:oMath xmlns:m="http://schemas.openxmlformats.org/officeDocument/2006/math">
                    <m:d>
                      <m:dPr>
                        <m:ctrlPr>
                          <a:rPr lang="es-CR" sz="2000" b="0" i="1" smtClean="0">
                            <a:latin typeface="Cambria Math" panose="02040503050406030204" pitchFamily="18" charset="0"/>
                          </a:rPr>
                        </m:ctrlPr>
                      </m:dPr>
                      <m:e>
                        <m:sSub>
                          <m:sSubPr>
                            <m:ctrlPr>
                              <a:rPr lang="es-CR" sz="2000" b="0" i="1" smtClean="0">
                                <a:latin typeface="Cambria Math" panose="02040503050406030204" pitchFamily="18" charset="0"/>
                              </a:rPr>
                            </m:ctrlPr>
                          </m:sSubPr>
                          <m:e>
                            <m:r>
                              <a:rPr lang="es-CR" sz="2000" b="0" i="1" smtClean="0">
                                <a:latin typeface="Cambria Math" panose="02040503050406030204" pitchFamily="18" charset="0"/>
                              </a:rPr>
                              <m:t>𝑝</m:t>
                            </m:r>
                          </m:e>
                          <m:sub>
                            <m:r>
                              <a:rPr lang="es-CR" sz="2000" b="0" i="1" smtClean="0">
                                <a:latin typeface="Cambria Math" panose="02040503050406030204" pitchFamily="18" charset="0"/>
                              </a:rPr>
                              <m:t>1</m:t>
                            </m:r>
                          </m:sub>
                        </m:sSub>
                        <m:r>
                          <a:rPr lang="es-CR" sz="2000" b="0" i="1" smtClean="0">
                            <a:latin typeface="Cambria Math" panose="02040503050406030204" pitchFamily="18" charset="0"/>
                          </a:rPr>
                          <m:t>,…,</m:t>
                        </m:r>
                        <m:sSub>
                          <m:sSubPr>
                            <m:ctrlPr>
                              <a:rPr lang="es-CR" sz="2000" b="0" i="1" smtClean="0">
                                <a:latin typeface="Cambria Math" panose="02040503050406030204" pitchFamily="18" charset="0"/>
                              </a:rPr>
                            </m:ctrlPr>
                          </m:sSubPr>
                          <m:e>
                            <m:r>
                              <a:rPr lang="es-CR" sz="2000" b="0" i="1" smtClean="0">
                                <a:latin typeface="Cambria Math" panose="02040503050406030204" pitchFamily="18" charset="0"/>
                              </a:rPr>
                              <m:t>𝑝</m:t>
                            </m:r>
                          </m:e>
                          <m:sub>
                            <m:r>
                              <a:rPr lang="es-CR" sz="2000" b="0" i="1" smtClean="0">
                                <a:latin typeface="Cambria Math" panose="02040503050406030204" pitchFamily="18" charset="0"/>
                              </a:rPr>
                              <m:t>𝑛</m:t>
                            </m:r>
                          </m:sub>
                        </m:sSub>
                      </m:e>
                    </m:d>
                  </m:oMath>
                </a14:m>
                <a:r>
                  <a:rPr lang="es-CR" sz="2000" dirty="0" smtClean="0"/>
                  <a:t> del </a:t>
                </a:r>
                <a:r>
                  <a:rPr lang="es-CR" sz="2000" dirty="0"/>
                  <a:t>set de datos estudiado</a:t>
                </a:r>
                <a:r>
                  <a:rPr lang="es-CR" sz="2000" dirty="0" smtClean="0"/>
                  <a:t>.</a:t>
                </a:r>
              </a:p>
              <a:p>
                <a:pPr algn="just"/>
                <a:r>
                  <a:rPr lang="es-CR" sz="2000" dirty="0" smtClean="0"/>
                  <a:t>Para cada </a:t>
                </a:r>
                <a:r>
                  <a:rPr lang="es-CR" sz="2000" dirty="0" err="1" smtClean="0"/>
                  <a:t>obserservación</a:t>
                </a:r>
                <a:r>
                  <a:rPr lang="es-CR" sz="2000" dirty="0" smtClean="0"/>
                  <a:t> </a:t>
                </a:r>
                <a14:m>
                  <m:oMath xmlns:m="http://schemas.openxmlformats.org/officeDocument/2006/math">
                    <m:sSub>
                      <m:sSubPr>
                        <m:ctrlPr>
                          <a:rPr lang="es-CR" sz="2000" i="1">
                            <a:latin typeface="Cambria Math" panose="02040503050406030204" pitchFamily="18" charset="0"/>
                          </a:rPr>
                        </m:ctrlPr>
                      </m:sSubPr>
                      <m:e>
                        <m:r>
                          <a:rPr lang="es-CR" sz="2000" i="1">
                            <a:latin typeface="Cambria Math" panose="02040503050406030204" pitchFamily="18" charset="0"/>
                          </a:rPr>
                          <m:t>𝑝</m:t>
                        </m:r>
                      </m:e>
                      <m:sub>
                        <m:r>
                          <a:rPr lang="es-CR" sz="2000" b="0" i="1" smtClean="0">
                            <a:latin typeface="Cambria Math" panose="02040503050406030204" pitchFamily="18" charset="0"/>
                          </a:rPr>
                          <m:t>𝑖</m:t>
                        </m:r>
                      </m:sub>
                    </m:sSub>
                  </m:oMath>
                </a14:m>
                <a:r>
                  <a:rPr lang="es-CR" sz="2000" b="1" dirty="0" smtClean="0"/>
                  <a:t> </a:t>
                </a:r>
                <a:r>
                  <a:rPr lang="es-CR" sz="2000" dirty="0" smtClean="0"/>
                  <a:t>seleccionada, encuentra la observación más cercana de </a:t>
                </a:r>
                <a14:m>
                  <m:oMath xmlns:m="http://schemas.openxmlformats.org/officeDocument/2006/math">
                    <m:sSub>
                      <m:sSubPr>
                        <m:ctrlPr>
                          <a:rPr lang="es-CR" sz="2000" i="1">
                            <a:latin typeface="Cambria Math" panose="02040503050406030204" pitchFamily="18" charset="0"/>
                          </a:rPr>
                        </m:ctrlPr>
                      </m:sSubPr>
                      <m:e>
                        <m:r>
                          <a:rPr lang="es-CR" sz="2000" i="1">
                            <a:latin typeface="Cambria Math" panose="02040503050406030204" pitchFamily="18" charset="0"/>
                          </a:rPr>
                          <m:t>𝑝</m:t>
                        </m:r>
                      </m:e>
                      <m:sub>
                        <m:r>
                          <a:rPr lang="es-CR" sz="2000" b="0" i="1" smtClean="0">
                            <a:latin typeface="Cambria Math" panose="02040503050406030204" pitchFamily="18" charset="0"/>
                          </a:rPr>
                          <m:t>𝑗</m:t>
                        </m:r>
                      </m:sub>
                    </m:sSub>
                  </m:oMath>
                </a14:m>
                <a:r>
                  <a:rPr lang="es-CR" sz="2000" dirty="0" smtClean="0"/>
                  <a:t> y calcula la distancia entre ambas, </a:t>
                </a:r>
                <a14:m>
                  <m:oMath xmlns:m="http://schemas.openxmlformats.org/officeDocument/2006/math">
                    <m:sSub>
                      <m:sSubPr>
                        <m:ctrlPr>
                          <a:rPr lang="es-CR" sz="2000" b="0" i="1" smtClean="0">
                            <a:latin typeface="Cambria Math" panose="02040503050406030204" pitchFamily="18" charset="0"/>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𝑖</m:t>
                        </m:r>
                      </m:sub>
                    </m:sSub>
                    <m:r>
                      <a:rPr lang="es-CR" sz="2000" b="0" i="1" smtClean="0">
                        <a:latin typeface="Cambria Math" panose="02040503050406030204" pitchFamily="18" charset="0"/>
                      </a:rPr>
                      <m:t>=</m:t>
                    </m:r>
                    <m:r>
                      <a:rPr lang="es-CR" sz="2000" b="0" i="1" smtClean="0">
                        <a:latin typeface="Cambria Math" panose="02040503050406030204" pitchFamily="18" charset="0"/>
                      </a:rPr>
                      <m:t>𝑑𝑖𝑠𝑡</m:t>
                    </m:r>
                    <m:r>
                      <a:rPr lang="es-CR" sz="2000" b="0" i="1" smtClean="0">
                        <a:latin typeface="Cambria Math" panose="02040503050406030204" pitchFamily="18" charset="0"/>
                      </a:rPr>
                      <m:t>(</m:t>
                    </m:r>
                    <m:sSub>
                      <m:sSubPr>
                        <m:ctrlPr>
                          <a:rPr lang="es-CR" sz="2000" b="0" i="1" smtClean="0">
                            <a:latin typeface="Cambria Math" panose="02040503050406030204" pitchFamily="18" charset="0"/>
                          </a:rPr>
                        </m:ctrlPr>
                      </m:sSubPr>
                      <m:e>
                        <m:r>
                          <a:rPr lang="es-CR" sz="2000" b="0" i="1" smtClean="0">
                            <a:latin typeface="Cambria Math" panose="02040503050406030204" pitchFamily="18" charset="0"/>
                          </a:rPr>
                          <m:t>𝑝</m:t>
                        </m:r>
                      </m:e>
                      <m:sub>
                        <m:r>
                          <a:rPr lang="es-CR" sz="2000" b="0" i="1" smtClean="0">
                            <a:latin typeface="Cambria Math" panose="02040503050406030204" pitchFamily="18" charset="0"/>
                          </a:rPr>
                          <m:t>𝑖</m:t>
                        </m:r>
                      </m:sub>
                    </m:sSub>
                    <m:r>
                      <a:rPr lang="es-CR" sz="2000" b="0" i="1" smtClean="0">
                        <a:latin typeface="Cambria Math" panose="02040503050406030204" pitchFamily="18" charset="0"/>
                      </a:rPr>
                      <m:t>,</m:t>
                    </m:r>
                    <m:sSub>
                      <m:sSubPr>
                        <m:ctrlPr>
                          <a:rPr lang="es-CR" sz="2000" b="0" i="1" smtClean="0">
                            <a:latin typeface="Cambria Math" panose="02040503050406030204" pitchFamily="18" charset="0"/>
                          </a:rPr>
                        </m:ctrlPr>
                      </m:sSubPr>
                      <m:e>
                        <m:r>
                          <a:rPr lang="es-CR" sz="2000" b="0" i="1" smtClean="0">
                            <a:latin typeface="Cambria Math" panose="02040503050406030204" pitchFamily="18" charset="0"/>
                          </a:rPr>
                          <m:t>𝑝</m:t>
                        </m:r>
                      </m:e>
                      <m:sub>
                        <m:r>
                          <a:rPr lang="es-CR" sz="2000" b="0" i="1" smtClean="0">
                            <a:latin typeface="Cambria Math" panose="02040503050406030204" pitchFamily="18" charset="0"/>
                          </a:rPr>
                          <m:t>𝑗</m:t>
                        </m:r>
                      </m:sub>
                    </m:sSub>
                    <m:r>
                      <a:rPr lang="es-CR" sz="2000" b="0" i="1" smtClean="0">
                        <a:latin typeface="Cambria Math" panose="02040503050406030204" pitchFamily="18" charset="0"/>
                      </a:rPr>
                      <m:t>)</m:t>
                    </m:r>
                  </m:oMath>
                </a14:m>
                <a:endParaRPr lang="es-CR" sz="2000" b="1" u="sng" dirty="0" smtClean="0"/>
              </a:p>
              <a:p>
                <a:pPr algn="just"/>
                <a:r>
                  <a:rPr lang="es-CR" sz="2000" dirty="0" smtClean="0"/>
                  <a:t>Simula un conjunto de datos de tamaño </a:t>
                </a:r>
                <a14:m>
                  <m:oMath xmlns:m="http://schemas.openxmlformats.org/officeDocument/2006/math">
                    <m:r>
                      <a:rPr lang="es-CR" sz="2000" b="0" i="1" smtClean="0">
                        <a:latin typeface="Cambria Math" panose="02040503050406030204" pitchFamily="18" charset="0"/>
                      </a:rPr>
                      <m:t>𝑛</m:t>
                    </m:r>
                    <m:r>
                      <a:rPr lang="es-CR" sz="2000" b="0" i="1" smtClean="0">
                        <a:latin typeface="Cambria Math" panose="02040503050406030204" pitchFamily="18" charset="0"/>
                      </a:rPr>
                      <m:t> (</m:t>
                    </m:r>
                    <m:sSub>
                      <m:sSubPr>
                        <m:ctrlPr>
                          <a:rPr lang="es-CR" sz="2000" b="0" i="1" smtClean="0">
                            <a:latin typeface="Cambria Math" panose="02040503050406030204" pitchFamily="18" charset="0"/>
                          </a:rPr>
                        </m:ctrlPr>
                      </m:sSubPr>
                      <m:e>
                        <m:r>
                          <a:rPr lang="es-CR" sz="2000" b="0" i="1" smtClean="0">
                            <a:latin typeface="Cambria Math" panose="02040503050406030204" pitchFamily="18" charset="0"/>
                          </a:rPr>
                          <m:t>𝑞</m:t>
                        </m:r>
                      </m:e>
                      <m:sub>
                        <m:r>
                          <a:rPr lang="es-CR" sz="2000" b="0" i="1" smtClean="0">
                            <a:latin typeface="Cambria Math" panose="02040503050406030204" pitchFamily="18" charset="0"/>
                          </a:rPr>
                          <m:t>1</m:t>
                        </m:r>
                      </m:sub>
                    </m:sSub>
                    <m:r>
                      <a:rPr lang="es-CR" sz="2000" b="0" i="1" smtClean="0">
                        <a:latin typeface="Cambria Math" panose="02040503050406030204" pitchFamily="18" charset="0"/>
                      </a:rPr>
                      <m:t>,…,</m:t>
                    </m:r>
                    <m:sSub>
                      <m:sSubPr>
                        <m:ctrlPr>
                          <a:rPr lang="es-CR" sz="2000" b="0" i="1" smtClean="0">
                            <a:latin typeface="Cambria Math" panose="02040503050406030204" pitchFamily="18" charset="0"/>
                          </a:rPr>
                        </m:ctrlPr>
                      </m:sSubPr>
                      <m:e>
                        <m:r>
                          <a:rPr lang="es-CR" sz="2000" b="0" i="1" smtClean="0">
                            <a:latin typeface="Cambria Math" panose="02040503050406030204" pitchFamily="18" charset="0"/>
                          </a:rPr>
                          <m:t>𝑞</m:t>
                        </m:r>
                      </m:e>
                      <m:sub>
                        <m:r>
                          <a:rPr lang="es-CR" sz="2000" b="0" i="1" smtClean="0">
                            <a:latin typeface="Cambria Math" panose="02040503050406030204" pitchFamily="18" charset="0"/>
                          </a:rPr>
                          <m:t>𝑛</m:t>
                        </m:r>
                      </m:sub>
                    </m:sSub>
                    <m:r>
                      <a:rPr lang="es-CR" sz="2000" b="0" i="1" smtClean="0">
                        <a:latin typeface="Cambria Math" panose="02040503050406030204" pitchFamily="18" charset="0"/>
                      </a:rPr>
                      <m:t>)</m:t>
                    </m:r>
                  </m:oMath>
                </a14:m>
                <a:r>
                  <a:rPr lang="es-CR" sz="2000" dirty="0" smtClean="0"/>
                  <a:t> </a:t>
                </a:r>
                <a:r>
                  <a:rPr lang="es-CR" sz="2000" dirty="0"/>
                  <a:t>extraídos de una distribución uniforme con la misma variación que los datos originales.</a:t>
                </a:r>
                <a:endParaRPr lang="es-CR" sz="14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35496" y="908720"/>
                <a:ext cx="9073008" cy="5949280"/>
              </a:xfrm>
              <a:blipFill>
                <a:blip r:embed="rId2"/>
                <a:stretch>
                  <a:fillRect l="-739" t="-1025" r="-672"/>
                </a:stretch>
              </a:blipFill>
            </p:spPr>
            <p:txBody>
              <a:bodyPr/>
              <a:lstStyle/>
              <a:p>
                <a:r>
                  <a:rPr lang="es-CR">
                    <a:noFill/>
                  </a:rPr>
                  <a:t> </a:t>
                </a:r>
              </a:p>
            </p:txBody>
          </p:sp>
        </mc:Fallback>
      </mc:AlternateContent>
    </p:spTree>
    <p:extLst>
      <p:ext uri="{BB962C8B-B14F-4D97-AF65-F5344CB8AC3E}">
        <p14:creationId xmlns:p14="http://schemas.microsoft.com/office/powerpoint/2010/main" val="711537444"/>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79512" y="44624"/>
            <a:ext cx="8784976" cy="720080"/>
          </a:xfrm>
        </p:spPr>
        <p:txBody>
          <a:bodyPr>
            <a:normAutofit fontScale="90000"/>
          </a:bodyPr>
          <a:lstStyle/>
          <a:p>
            <a:r>
              <a:rPr lang="es-CR" dirty="0" smtClean="0"/>
              <a:t>Validación de los </a:t>
            </a:r>
            <a:r>
              <a:rPr lang="es-CR" dirty="0" err="1" smtClean="0"/>
              <a:t>clusters</a:t>
            </a:r>
            <a:endParaRPr lang="es-CR" dirty="0"/>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35496" y="908720"/>
                <a:ext cx="9073008" cy="5949280"/>
              </a:xfrm>
            </p:spPr>
            <p:txBody>
              <a:bodyPr>
                <a:normAutofit/>
              </a:bodyPr>
              <a:lstStyle/>
              <a:p>
                <a:pPr algn="just"/>
                <a:r>
                  <a:rPr lang="es-CR" sz="2000" dirty="0" smtClean="0"/>
                  <a:t>Para cada observación simulada </a:t>
                </a:r>
                <a14:m>
                  <m:oMath xmlns:m="http://schemas.openxmlformats.org/officeDocument/2006/math">
                    <m:sSub>
                      <m:sSubPr>
                        <m:ctrlPr>
                          <a:rPr lang="es-CR" sz="2000" i="1">
                            <a:latin typeface="Cambria Math" panose="02040503050406030204" pitchFamily="18" charset="0"/>
                          </a:rPr>
                        </m:ctrlPr>
                      </m:sSubPr>
                      <m:e>
                        <m:r>
                          <a:rPr lang="es-CR" sz="2000" i="1">
                            <a:latin typeface="Cambria Math" panose="02040503050406030204" pitchFamily="18" charset="0"/>
                          </a:rPr>
                          <m:t>𝑞</m:t>
                        </m:r>
                      </m:e>
                      <m:sub>
                        <m:r>
                          <a:rPr lang="es-CR" sz="2000" b="0" i="1" smtClean="0">
                            <a:latin typeface="Cambria Math" panose="02040503050406030204" pitchFamily="18" charset="0"/>
                          </a:rPr>
                          <m:t>𝑖</m:t>
                        </m:r>
                      </m:sub>
                    </m:sSub>
                  </m:oMath>
                </a14:m>
                <a:r>
                  <a:rPr lang="es-CR" sz="2000" dirty="0" smtClean="0"/>
                  <a:t>, encuentra la observación más cercana </a:t>
                </a:r>
                <a14:m>
                  <m:oMath xmlns:m="http://schemas.openxmlformats.org/officeDocument/2006/math">
                    <m:sSub>
                      <m:sSubPr>
                        <m:ctrlPr>
                          <a:rPr lang="es-CR" sz="2000" i="1">
                            <a:latin typeface="Cambria Math" panose="02040503050406030204" pitchFamily="18" charset="0"/>
                          </a:rPr>
                        </m:ctrlPr>
                      </m:sSubPr>
                      <m:e>
                        <m:r>
                          <a:rPr lang="es-CR" sz="2000" i="1">
                            <a:latin typeface="Cambria Math" panose="02040503050406030204" pitchFamily="18" charset="0"/>
                          </a:rPr>
                          <m:t>𝑞</m:t>
                        </m:r>
                      </m:e>
                      <m:sub>
                        <m:r>
                          <a:rPr lang="es-CR" sz="2000" b="0" i="1" smtClean="0">
                            <a:latin typeface="Cambria Math" panose="02040503050406030204" pitchFamily="18" charset="0"/>
                          </a:rPr>
                          <m:t>𝑗</m:t>
                        </m:r>
                      </m:sub>
                    </m:sSub>
                  </m:oMath>
                </a14:m>
                <a:r>
                  <a:rPr lang="es-CR" sz="2000" dirty="0" smtClean="0"/>
                  <a:t> y calcula la distancia entre ambas, </a:t>
                </a:r>
                <a14:m>
                  <m:oMath xmlns:m="http://schemas.openxmlformats.org/officeDocument/2006/math">
                    <m:sSub>
                      <m:sSubPr>
                        <m:ctrlPr>
                          <a:rPr lang="es-CR" sz="2000" i="1">
                            <a:latin typeface="Cambria Math" panose="02040503050406030204" pitchFamily="18" charset="0"/>
                          </a:rPr>
                        </m:ctrlPr>
                      </m:sSubPr>
                      <m:e>
                        <m:r>
                          <a:rPr lang="es-CR" sz="2000" b="0" i="1" smtClean="0">
                            <a:latin typeface="Cambria Math" panose="02040503050406030204" pitchFamily="18" charset="0"/>
                          </a:rPr>
                          <m:t>𝑦</m:t>
                        </m:r>
                      </m:e>
                      <m:sub>
                        <m:r>
                          <a:rPr lang="es-CR" sz="2000" i="1">
                            <a:latin typeface="Cambria Math" panose="02040503050406030204" pitchFamily="18" charset="0"/>
                          </a:rPr>
                          <m:t>𝑖</m:t>
                        </m:r>
                      </m:sub>
                    </m:sSub>
                    <m:r>
                      <a:rPr lang="es-CR" sz="2000" i="1">
                        <a:latin typeface="Cambria Math" panose="02040503050406030204" pitchFamily="18" charset="0"/>
                      </a:rPr>
                      <m:t>=</m:t>
                    </m:r>
                    <m:r>
                      <a:rPr lang="es-CR" sz="2000" i="1">
                        <a:latin typeface="Cambria Math" panose="02040503050406030204" pitchFamily="18" charset="0"/>
                      </a:rPr>
                      <m:t>𝑑𝑖𝑠𝑡</m:t>
                    </m:r>
                    <m:r>
                      <a:rPr lang="es-CR" sz="2000" i="1">
                        <a:latin typeface="Cambria Math" panose="02040503050406030204" pitchFamily="18" charset="0"/>
                      </a:rPr>
                      <m:t>(</m:t>
                    </m:r>
                    <m:sSub>
                      <m:sSubPr>
                        <m:ctrlPr>
                          <a:rPr lang="es-CR" sz="2000" i="1">
                            <a:latin typeface="Cambria Math" panose="02040503050406030204" pitchFamily="18" charset="0"/>
                          </a:rPr>
                        </m:ctrlPr>
                      </m:sSubPr>
                      <m:e>
                        <m:r>
                          <a:rPr lang="es-CR" sz="2000" b="0" i="1" smtClean="0">
                            <a:latin typeface="Cambria Math" panose="02040503050406030204" pitchFamily="18" charset="0"/>
                          </a:rPr>
                          <m:t>𝑞</m:t>
                        </m:r>
                      </m:e>
                      <m:sub>
                        <m:r>
                          <a:rPr lang="es-CR" sz="2000" i="1">
                            <a:latin typeface="Cambria Math" panose="02040503050406030204" pitchFamily="18" charset="0"/>
                          </a:rPr>
                          <m:t>𝑖</m:t>
                        </m:r>
                      </m:sub>
                    </m:sSub>
                    <m:r>
                      <a:rPr lang="es-CR" sz="2000" i="1">
                        <a:latin typeface="Cambria Math" panose="02040503050406030204" pitchFamily="18" charset="0"/>
                      </a:rPr>
                      <m:t>,</m:t>
                    </m:r>
                    <m:sSub>
                      <m:sSubPr>
                        <m:ctrlPr>
                          <a:rPr lang="es-CR" sz="2000" i="1">
                            <a:latin typeface="Cambria Math" panose="02040503050406030204" pitchFamily="18" charset="0"/>
                          </a:rPr>
                        </m:ctrlPr>
                      </m:sSubPr>
                      <m:e>
                        <m:r>
                          <a:rPr lang="es-CR" sz="2000" b="0" i="1" smtClean="0">
                            <a:latin typeface="Cambria Math" panose="02040503050406030204" pitchFamily="18" charset="0"/>
                          </a:rPr>
                          <m:t>𝑞</m:t>
                        </m:r>
                      </m:e>
                      <m:sub>
                        <m:r>
                          <a:rPr lang="es-CR" sz="2000" i="1">
                            <a:latin typeface="Cambria Math" panose="02040503050406030204" pitchFamily="18" charset="0"/>
                          </a:rPr>
                          <m:t>𝑗</m:t>
                        </m:r>
                      </m:sub>
                    </m:sSub>
                    <m:r>
                      <a:rPr lang="es-CR" sz="2000" i="1">
                        <a:latin typeface="Cambria Math" panose="02040503050406030204" pitchFamily="18" charset="0"/>
                      </a:rPr>
                      <m:t>)</m:t>
                    </m:r>
                  </m:oMath>
                </a14:m>
                <a:endParaRPr lang="es-CR" sz="2000" dirty="0" smtClean="0"/>
              </a:p>
              <a:p>
                <a:pPr algn="just"/>
                <a:r>
                  <a:rPr lang="es-CR" sz="2000" dirty="0" smtClean="0"/>
                  <a:t>Se calcula el estadístico Hopkins (</a:t>
                </a:r>
                <a14:m>
                  <m:oMath xmlns:m="http://schemas.openxmlformats.org/officeDocument/2006/math">
                    <m:r>
                      <m:rPr>
                        <m:sty m:val="p"/>
                      </m:rPr>
                      <a:rPr lang="es-CR" sz="2000" b="0" i="0" smtClean="0">
                        <a:latin typeface="Cambria Math" panose="02040503050406030204" pitchFamily="18" charset="0"/>
                      </a:rPr>
                      <m:t>H</m:t>
                    </m:r>
                  </m:oMath>
                </a14:m>
                <a:r>
                  <a:rPr lang="es-CR" sz="2000" dirty="0" smtClean="0"/>
                  <a:t>), </a:t>
                </a:r>
                <a:r>
                  <a:rPr lang="es-CR" sz="2000" dirty="0"/>
                  <a:t>como la media de las distancias de vecinos más cercanos en el set de datos simulados, dividida por la suma de las medias de las distancias vecinas más cercanas del set de datos original y </a:t>
                </a:r>
                <a:r>
                  <a:rPr lang="es-CR" sz="2000" dirty="0" smtClean="0"/>
                  <a:t>simulado:</a:t>
                </a:r>
              </a:p>
              <a:p>
                <a:pPr algn="just"/>
                <a:endParaRPr lang="es-CR" sz="2000" dirty="0"/>
              </a:p>
              <a:p>
                <a:pPr algn="just"/>
                <a:endParaRPr lang="es-CR" sz="2000" dirty="0" smtClean="0"/>
              </a:p>
              <a:p>
                <a:pPr algn="just"/>
                <a:endParaRPr lang="es-CR" sz="2000" dirty="0"/>
              </a:p>
              <a:p>
                <a:pPr algn="just"/>
                <a:r>
                  <a:rPr lang="es-CR" sz="2000" dirty="0"/>
                  <a:t>Valores de </a:t>
                </a:r>
                <a:r>
                  <a:rPr lang="es-CR" sz="2000" i="1" dirty="0"/>
                  <a:t>H</a:t>
                </a:r>
                <a:r>
                  <a:rPr lang="es-CR" sz="2000" dirty="0"/>
                  <a:t> en torno a </a:t>
                </a:r>
                <a:r>
                  <a:rPr lang="es-CR" sz="2000" i="1" dirty="0"/>
                  <a:t>0.5</a:t>
                </a:r>
                <a:r>
                  <a:rPr lang="es-CR" sz="2000" dirty="0"/>
                  <a:t> indican </a:t>
                </a:r>
                <a:r>
                  <a:rPr lang="es-CR" sz="2000" dirty="0" smtClean="0"/>
                  <a:t>que </a:t>
                </a:r>
                <a14:m>
                  <m:oMath xmlns:m="http://schemas.openxmlformats.org/officeDocument/2006/math">
                    <m:nary>
                      <m:naryPr>
                        <m:chr m:val="∑"/>
                        <m:limLoc m:val="subSup"/>
                        <m:ctrlPr>
                          <a:rPr lang="es-CR" sz="2000" i="1" smtClean="0">
                            <a:latin typeface="Cambria Math" panose="02040503050406030204" pitchFamily="18" charset="0"/>
                          </a:rPr>
                        </m:ctrlPr>
                      </m:naryPr>
                      <m:sub>
                        <m:r>
                          <m:rPr>
                            <m:brk m:alnAt="25"/>
                          </m:rPr>
                          <a:rPr lang="es-CR" sz="2000" b="0" i="1" smtClean="0">
                            <a:latin typeface="Cambria Math" panose="02040503050406030204" pitchFamily="18" charset="0"/>
                          </a:rPr>
                          <m:t>𝑖</m:t>
                        </m:r>
                        <m:r>
                          <a:rPr lang="es-CR" sz="2000" b="0" i="1" smtClean="0">
                            <a:latin typeface="Cambria Math" panose="02040503050406030204" pitchFamily="18" charset="0"/>
                          </a:rPr>
                          <m:t>=1</m:t>
                        </m:r>
                      </m:sub>
                      <m:sup>
                        <m:r>
                          <a:rPr lang="es-CR" sz="2000" b="0" i="1" smtClean="0">
                            <a:latin typeface="Cambria Math" panose="02040503050406030204" pitchFamily="18" charset="0"/>
                          </a:rPr>
                          <m:t>𝑛</m:t>
                        </m:r>
                      </m:sup>
                      <m:e>
                        <m:sSub>
                          <m:sSubPr>
                            <m:ctrlPr>
                              <a:rPr lang="es-CR" sz="2000" b="0" i="1" smtClean="0">
                                <a:latin typeface="Cambria Math" panose="02040503050406030204" pitchFamily="18" charset="0"/>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𝑖</m:t>
                            </m:r>
                          </m:sub>
                        </m:sSub>
                      </m:e>
                    </m:nary>
                  </m:oMath>
                </a14:m>
                <a:r>
                  <a:rPr lang="es-CR" sz="2000" dirty="0" smtClean="0"/>
                  <a:t> y </a:t>
                </a:r>
                <a14:m>
                  <m:oMath xmlns:m="http://schemas.openxmlformats.org/officeDocument/2006/math">
                    <m:nary>
                      <m:naryPr>
                        <m:chr m:val="∑"/>
                        <m:limLoc m:val="subSup"/>
                        <m:ctrlPr>
                          <a:rPr lang="es-CR" sz="2000" i="1">
                            <a:latin typeface="Cambria Math" panose="02040503050406030204" pitchFamily="18" charset="0"/>
                          </a:rPr>
                        </m:ctrlPr>
                      </m:naryPr>
                      <m:sub>
                        <m:r>
                          <m:rPr>
                            <m:brk m:alnAt="25"/>
                          </m:rPr>
                          <a:rPr lang="es-CR" sz="2000" i="1">
                            <a:latin typeface="Cambria Math" panose="02040503050406030204" pitchFamily="18" charset="0"/>
                          </a:rPr>
                          <m:t>𝑖</m:t>
                        </m:r>
                        <m:r>
                          <a:rPr lang="es-CR" sz="2000" i="1">
                            <a:latin typeface="Cambria Math" panose="02040503050406030204" pitchFamily="18" charset="0"/>
                          </a:rPr>
                          <m:t>=1</m:t>
                        </m:r>
                      </m:sub>
                      <m:sup>
                        <m:r>
                          <a:rPr lang="es-CR" sz="2000" i="1">
                            <a:latin typeface="Cambria Math" panose="02040503050406030204" pitchFamily="18" charset="0"/>
                          </a:rPr>
                          <m:t>𝑛</m:t>
                        </m:r>
                      </m:sup>
                      <m:e>
                        <m:sSub>
                          <m:sSubPr>
                            <m:ctrlPr>
                              <a:rPr lang="es-CR" sz="2000" i="1">
                                <a:latin typeface="Cambria Math" panose="02040503050406030204" pitchFamily="18" charset="0"/>
                              </a:rPr>
                            </m:ctrlPr>
                          </m:sSubPr>
                          <m:e>
                            <m:r>
                              <a:rPr lang="es-CR" sz="2000" b="0" i="1" smtClean="0">
                                <a:latin typeface="Cambria Math" panose="02040503050406030204" pitchFamily="18" charset="0"/>
                              </a:rPr>
                              <m:t>𝑦</m:t>
                            </m:r>
                          </m:e>
                          <m:sub>
                            <m:r>
                              <a:rPr lang="es-CR" sz="2000" i="1">
                                <a:latin typeface="Cambria Math" panose="02040503050406030204" pitchFamily="18" charset="0"/>
                              </a:rPr>
                              <m:t>𝑖</m:t>
                            </m:r>
                          </m:sub>
                        </m:sSub>
                      </m:e>
                    </m:nary>
                  </m:oMath>
                </a14:m>
                <a:r>
                  <a:rPr lang="es-CR" sz="2000" dirty="0" smtClean="0"/>
                  <a:t> son muy </a:t>
                </a:r>
                <a:r>
                  <a:rPr lang="es-CR" sz="2000" dirty="0"/>
                  <a:t>cercanos el uno al otro, es decir, que los datos estudiados se distribuyen uniformemente y que por lo tanto no tiene sentido aplicar </a:t>
                </a:r>
                <a:r>
                  <a:rPr lang="es-CR" sz="2000" i="1" dirty="0" err="1"/>
                  <a:t>clustering</a:t>
                </a:r>
                <a:r>
                  <a:rPr lang="es-CR" sz="2000" dirty="0" smtClean="0"/>
                  <a:t>. </a:t>
                </a:r>
                <a:r>
                  <a:rPr lang="es-CR" sz="2000" dirty="0"/>
                  <a:t>Cuanto más se aproxime a </a:t>
                </a:r>
                <a:r>
                  <a:rPr lang="es-CR" sz="2000" i="1" dirty="0"/>
                  <a:t>0</a:t>
                </a:r>
                <a:r>
                  <a:rPr lang="es-CR" sz="2000" dirty="0"/>
                  <a:t> el estadístico </a:t>
                </a:r>
                <a:r>
                  <a:rPr lang="es-CR" sz="2000" i="1" dirty="0"/>
                  <a:t>H</a:t>
                </a:r>
                <a:r>
                  <a:rPr lang="es-CR" sz="2000" dirty="0"/>
                  <a:t>, más evidencias se tienen a favor de que existen agrupaciones en los datos y de que, si se aplica </a:t>
                </a:r>
                <a:r>
                  <a:rPr lang="es-CR" sz="2000" i="1" dirty="0" err="1"/>
                  <a:t>clustering</a:t>
                </a:r>
                <a:r>
                  <a:rPr lang="es-CR" sz="2000" dirty="0"/>
                  <a:t> correctamente, los grupos resultantes serán reales. </a:t>
                </a:r>
                <a:endParaRPr lang="es-CR" sz="2000" dirty="0" smtClean="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35496" y="908720"/>
                <a:ext cx="9073008" cy="5949280"/>
              </a:xfrm>
              <a:blipFill>
                <a:blip r:embed="rId2"/>
                <a:stretch>
                  <a:fillRect l="-605" t="-410" r="-672"/>
                </a:stretch>
              </a:blipFill>
            </p:spPr>
            <p:txBody>
              <a:bodyPr/>
              <a:lstStyle/>
              <a:p>
                <a:r>
                  <a:rPr lang="es-CR">
                    <a:noFill/>
                  </a:rPr>
                  <a:t> </a:t>
                </a:r>
              </a:p>
            </p:txBody>
          </p:sp>
        </mc:Fallback>
      </mc:AlternateContent>
      <p:pic>
        <p:nvPicPr>
          <p:cNvPr id="7" name="Imagen 6"/>
          <p:cNvPicPr>
            <a:picLocks noChangeAspect="1"/>
          </p:cNvPicPr>
          <p:nvPr/>
        </p:nvPicPr>
        <p:blipFill>
          <a:blip r:embed="rId3"/>
          <a:stretch>
            <a:fillRect/>
          </a:stretch>
        </p:blipFill>
        <p:spPr>
          <a:xfrm>
            <a:off x="3495675" y="2780928"/>
            <a:ext cx="2152650" cy="638175"/>
          </a:xfrm>
          <a:prstGeom prst="rect">
            <a:avLst/>
          </a:prstGeom>
        </p:spPr>
      </p:pic>
      <p:pic>
        <p:nvPicPr>
          <p:cNvPr id="11" name="Imagen 10"/>
          <p:cNvPicPr>
            <a:picLocks noChangeAspect="1"/>
          </p:cNvPicPr>
          <p:nvPr/>
        </p:nvPicPr>
        <p:blipFill>
          <a:blip r:embed="rId4"/>
          <a:stretch>
            <a:fillRect/>
          </a:stretch>
        </p:blipFill>
        <p:spPr>
          <a:xfrm>
            <a:off x="1763688" y="5637435"/>
            <a:ext cx="1895475" cy="904875"/>
          </a:xfrm>
          <a:prstGeom prst="rect">
            <a:avLst/>
          </a:prstGeom>
        </p:spPr>
      </p:pic>
      <p:pic>
        <p:nvPicPr>
          <p:cNvPr id="12" name="Imagen 11"/>
          <p:cNvPicPr>
            <a:picLocks noChangeAspect="1"/>
          </p:cNvPicPr>
          <p:nvPr/>
        </p:nvPicPr>
        <p:blipFill>
          <a:blip r:embed="rId5"/>
          <a:stretch>
            <a:fillRect/>
          </a:stretch>
        </p:blipFill>
        <p:spPr>
          <a:xfrm>
            <a:off x="5148064" y="5661248"/>
            <a:ext cx="1638300" cy="857250"/>
          </a:xfrm>
          <a:prstGeom prst="rect">
            <a:avLst/>
          </a:prstGeom>
        </p:spPr>
      </p:pic>
    </p:spTree>
    <p:extLst>
      <p:ext uri="{BB962C8B-B14F-4D97-AF65-F5344CB8AC3E}">
        <p14:creationId xmlns:p14="http://schemas.microsoft.com/office/powerpoint/2010/main" val="4168539358"/>
      </p:ext>
    </p:extLst>
  </p:cSld>
  <p:clrMapOvr>
    <a:masterClrMapping/>
  </p:clrMapOvr>
  <p:transition spd="slow">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79512" y="44624"/>
            <a:ext cx="8784976" cy="720080"/>
          </a:xfrm>
        </p:spPr>
        <p:txBody>
          <a:bodyPr>
            <a:normAutofit fontScale="90000"/>
          </a:bodyPr>
          <a:lstStyle/>
          <a:p>
            <a:r>
              <a:rPr lang="es-CR" dirty="0" smtClean="0"/>
              <a:t>Validación de los </a:t>
            </a:r>
            <a:r>
              <a:rPr lang="es-CR" dirty="0" err="1" smtClean="0"/>
              <a:t>clusters</a:t>
            </a:r>
            <a:endParaRPr lang="es-CR" dirty="0"/>
          </a:p>
        </p:txBody>
      </p:sp>
      <p:sp>
        <p:nvSpPr>
          <p:cNvPr id="6" name="Marcador de contenido 2"/>
          <p:cNvSpPr>
            <a:spLocks noGrp="1"/>
          </p:cNvSpPr>
          <p:nvPr>
            <p:ph idx="1"/>
          </p:nvPr>
        </p:nvSpPr>
        <p:spPr>
          <a:xfrm>
            <a:off x="35496" y="764704"/>
            <a:ext cx="9073008" cy="6093296"/>
          </a:xfrm>
        </p:spPr>
        <p:txBody>
          <a:bodyPr>
            <a:normAutofit/>
          </a:bodyPr>
          <a:lstStyle/>
          <a:p>
            <a:pPr marL="0" indent="0">
              <a:buNone/>
            </a:pPr>
            <a:r>
              <a:rPr lang="es-CR" sz="2000" b="1" u="sng" dirty="0"/>
              <a:t>Visual </a:t>
            </a:r>
            <a:r>
              <a:rPr lang="es-CR" sz="2000" b="1" u="sng" dirty="0" err="1"/>
              <a:t>Assessment</a:t>
            </a:r>
            <a:r>
              <a:rPr lang="es-CR" sz="2000" b="1" u="sng" dirty="0"/>
              <a:t> of </a:t>
            </a:r>
            <a:r>
              <a:rPr lang="es-CR" sz="2000" b="1" u="sng" dirty="0" err="1"/>
              <a:t>cluster</a:t>
            </a:r>
            <a:r>
              <a:rPr lang="es-CR" sz="2000" b="1" u="sng" dirty="0"/>
              <a:t> </a:t>
            </a:r>
            <a:r>
              <a:rPr lang="es-CR" sz="2000" b="1" u="sng" dirty="0" err="1"/>
              <a:t>Tendency</a:t>
            </a:r>
            <a:r>
              <a:rPr lang="es-CR" sz="2000" b="1" u="sng" dirty="0"/>
              <a:t> (VAT)</a:t>
            </a:r>
          </a:p>
          <a:p>
            <a:pPr marL="0" indent="0">
              <a:buNone/>
            </a:pPr>
            <a:endParaRPr lang="es-CR" sz="2000" dirty="0"/>
          </a:p>
          <a:p>
            <a:pPr marL="0" indent="0">
              <a:buNone/>
            </a:pPr>
            <a:r>
              <a:rPr lang="es-CR" sz="2000" i="1" dirty="0" smtClean="0"/>
              <a:t>VAT</a:t>
            </a:r>
            <a:r>
              <a:rPr lang="es-CR" sz="2000" dirty="0"/>
              <a:t> es método que permite evaluar visualmente si los datos muestran indicios de algún tipo de agrupación. La idea es sencilla:</a:t>
            </a:r>
          </a:p>
          <a:p>
            <a:r>
              <a:rPr lang="es-CR" sz="2000" dirty="0"/>
              <a:t>Se calcula una matriz de distancias </a:t>
            </a:r>
            <a:r>
              <a:rPr lang="es-CR" sz="2000" dirty="0" err="1"/>
              <a:t>euclídeas</a:t>
            </a:r>
            <a:r>
              <a:rPr lang="es-CR" sz="2000" dirty="0"/>
              <a:t> entre todos los pares de observaciones.</a:t>
            </a:r>
          </a:p>
          <a:p>
            <a:r>
              <a:rPr lang="es-CR" sz="2000" dirty="0"/>
              <a:t>Se reordena la matriz de distancias de forma que las observaciones similares están situadas cerca unas de otras (</a:t>
            </a:r>
            <a:r>
              <a:rPr lang="es-CR" sz="2000" i="1" dirty="0" err="1"/>
              <a:t>ordered</a:t>
            </a:r>
            <a:r>
              <a:rPr lang="es-CR" sz="2000" i="1" dirty="0"/>
              <a:t> </a:t>
            </a:r>
            <a:r>
              <a:rPr lang="es-CR" sz="2000" i="1" dirty="0" err="1"/>
              <a:t>dissimilarity</a:t>
            </a:r>
            <a:r>
              <a:rPr lang="es-CR" sz="2000" i="1" dirty="0"/>
              <a:t> </a:t>
            </a:r>
            <a:r>
              <a:rPr lang="es-CR" sz="2000" i="1" dirty="0" err="1"/>
              <a:t>matrix</a:t>
            </a:r>
            <a:r>
              <a:rPr lang="es-CR" sz="2000" dirty="0"/>
              <a:t>).</a:t>
            </a:r>
          </a:p>
          <a:p>
            <a:r>
              <a:rPr lang="es-CR" sz="2000" dirty="0"/>
              <a:t>Se representa gráficamente la matriz de distancias ordenada, empleando un gradiente de color para el valor de las distancias. Si existen agrupaciones subyacentes en los datos se forma un patrón de bloques cuadrados</a:t>
            </a:r>
          </a:p>
          <a:p>
            <a:pPr marL="0" indent="0" algn="just">
              <a:buNone/>
            </a:pPr>
            <a:endParaRPr lang="es-CR" sz="2000" dirty="0"/>
          </a:p>
          <a:p>
            <a:pPr marL="0" indent="0" algn="just">
              <a:buNone/>
            </a:pPr>
            <a:endParaRPr lang="es-CR" sz="2000" dirty="0"/>
          </a:p>
        </p:txBody>
      </p:sp>
      <p:pic>
        <p:nvPicPr>
          <p:cNvPr id="7" name="Imagen 6"/>
          <p:cNvPicPr>
            <a:picLocks noChangeAspect="1"/>
          </p:cNvPicPr>
          <p:nvPr/>
        </p:nvPicPr>
        <p:blipFill>
          <a:blip r:embed="rId2"/>
          <a:stretch>
            <a:fillRect/>
          </a:stretch>
        </p:blipFill>
        <p:spPr>
          <a:xfrm>
            <a:off x="1187624" y="4653136"/>
            <a:ext cx="3240360" cy="1997203"/>
          </a:xfrm>
          <a:prstGeom prst="rect">
            <a:avLst/>
          </a:prstGeom>
        </p:spPr>
      </p:pic>
      <p:sp>
        <p:nvSpPr>
          <p:cNvPr id="8" name="Rectángulo redondeado 7"/>
          <p:cNvSpPr/>
          <p:nvPr/>
        </p:nvSpPr>
        <p:spPr>
          <a:xfrm>
            <a:off x="5220072" y="4797152"/>
            <a:ext cx="3528392" cy="1368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El método VAT confirma que en el set de datos iris si hay una estructura de grupos, y en el simulado no la hay.</a:t>
            </a:r>
            <a:endParaRPr lang="es-CR" dirty="0"/>
          </a:p>
        </p:txBody>
      </p:sp>
    </p:spTree>
    <p:extLst>
      <p:ext uri="{BB962C8B-B14F-4D97-AF65-F5344CB8AC3E}">
        <p14:creationId xmlns:p14="http://schemas.microsoft.com/office/powerpoint/2010/main" val="4030265230"/>
      </p:ext>
    </p:extLst>
  </p:cSld>
  <p:clrMapOvr>
    <a:masterClrMapping/>
  </p:clrMapOvr>
  <p:transition spd="slow">
    <p:wip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Calidad de los </a:t>
            </a:r>
            <a:r>
              <a:rPr lang="es-CR" dirty="0" err="1" smtClean="0"/>
              <a:t>clusters</a:t>
            </a:r>
            <a:endParaRPr lang="es-CR" dirty="0"/>
          </a:p>
        </p:txBody>
      </p:sp>
    </p:spTree>
    <p:extLst>
      <p:ext uri="{BB962C8B-B14F-4D97-AF65-F5344CB8AC3E}">
        <p14:creationId xmlns:p14="http://schemas.microsoft.com/office/powerpoint/2010/main" val="845596575"/>
      </p:ext>
    </p:extLst>
  </p:cSld>
  <p:clrMapOvr>
    <a:masterClrMapping/>
  </p:clrMapOvr>
  <p:transition spd="slow">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116632"/>
            <a:ext cx="8856984" cy="648072"/>
          </a:xfrm>
        </p:spPr>
        <p:txBody>
          <a:bodyPr>
            <a:normAutofit fontScale="90000"/>
          </a:bodyPr>
          <a:lstStyle/>
          <a:p>
            <a:r>
              <a:rPr lang="es-CR" sz="4000" dirty="0" smtClean="0"/>
              <a:t>Calidad de los </a:t>
            </a:r>
            <a:r>
              <a:rPr lang="es-CR" sz="4000" dirty="0" err="1" smtClean="0"/>
              <a:t>clusters</a:t>
            </a:r>
            <a:endParaRPr lang="es-CR" sz="4000" dirty="0"/>
          </a:p>
        </p:txBody>
      </p:sp>
      <p:sp>
        <p:nvSpPr>
          <p:cNvPr id="3" name="2 Marcador de contenido"/>
          <p:cNvSpPr>
            <a:spLocks noGrp="1"/>
          </p:cNvSpPr>
          <p:nvPr>
            <p:ph idx="1"/>
          </p:nvPr>
        </p:nvSpPr>
        <p:spPr>
          <a:xfrm>
            <a:off x="35497" y="894730"/>
            <a:ext cx="9000999" cy="5846638"/>
          </a:xfrm>
        </p:spPr>
        <p:txBody>
          <a:bodyPr>
            <a:noAutofit/>
          </a:bodyPr>
          <a:lstStyle/>
          <a:p>
            <a:pPr marL="0" indent="0" algn="just">
              <a:buNone/>
            </a:pPr>
            <a:r>
              <a:rPr lang="es-CR" sz="2000" dirty="0" smtClean="0"/>
              <a:t>La calidad de los </a:t>
            </a:r>
            <a:r>
              <a:rPr lang="es-CR" sz="2000" dirty="0" err="1" smtClean="0"/>
              <a:t>clusters</a:t>
            </a:r>
            <a:r>
              <a:rPr lang="es-CR" sz="2000" dirty="0" smtClean="0"/>
              <a:t> es parte del análisis de validación. </a:t>
            </a:r>
            <a:r>
              <a:rPr lang="es-CR" sz="2000" dirty="0"/>
              <a:t> Una vez seleccionado el número adecuado de </a:t>
            </a:r>
            <a:r>
              <a:rPr lang="es-CR" sz="2000" i="1" dirty="0" err="1"/>
              <a:t>clusters</a:t>
            </a:r>
            <a:r>
              <a:rPr lang="es-CR" sz="2000" dirty="0"/>
              <a:t> y aplicado el algoritmo de </a:t>
            </a:r>
            <a:r>
              <a:rPr lang="es-CR" sz="2000" i="1" dirty="0" err="1" smtClean="0"/>
              <a:t>clustering</a:t>
            </a:r>
            <a:r>
              <a:rPr lang="es-CR" sz="2000" i="1" dirty="0" smtClean="0"/>
              <a:t> </a:t>
            </a:r>
            <a:r>
              <a:rPr lang="es-CR" sz="2000" dirty="0" smtClean="0"/>
              <a:t>pertinente </a:t>
            </a:r>
            <a:r>
              <a:rPr lang="es-CR" sz="2000" dirty="0"/>
              <a:t>se tiene que evaluar la calidad de los de los mismos, de lo contrario, podrían derivarse conclusiones de agrupación que no se corresponden con la realidad. Pueden diferenciarse tres tipos de estadísticos empleados con este fin:</a:t>
            </a:r>
          </a:p>
          <a:p>
            <a:pPr algn="just"/>
            <a:r>
              <a:rPr lang="es-CR" sz="2000" b="1" dirty="0"/>
              <a:t>Validación interna de los </a:t>
            </a:r>
            <a:r>
              <a:rPr lang="es-CR" sz="2000" b="1" i="1" dirty="0" err="1"/>
              <a:t>clusters</a:t>
            </a:r>
            <a:r>
              <a:rPr lang="es-CR" sz="2000" dirty="0"/>
              <a:t>: Emplean únicamente información interna del proceso de </a:t>
            </a:r>
            <a:r>
              <a:rPr lang="es-CR" sz="2000" i="1" dirty="0" err="1"/>
              <a:t>clustering</a:t>
            </a:r>
            <a:r>
              <a:rPr lang="es-CR" sz="2000" dirty="0"/>
              <a:t> para evaluar la bondad de las agrupaciones generadas. Se trata de un proceso totalmente </a:t>
            </a:r>
            <a:r>
              <a:rPr lang="es-CR" sz="2000" i="1" dirty="0" err="1"/>
              <a:t>unsupervised</a:t>
            </a:r>
            <a:r>
              <a:rPr lang="es-CR" sz="2000" dirty="0"/>
              <a:t> ya que no se incluye ningún tipo de información que no estuviese ya incluida en el </a:t>
            </a:r>
            <a:r>
              <a:rPr lang="es-CR" sz="2000" i="1" dirty="0" err="1"/>
              <a:t>clustering</a:t>
            </a:r>
            <a:r>
              <a:rPr lang="es-CR" sz="2000" dirty="0"/>
              <a:t>.</a:t>
            </a:r>
          </a:p>
          <a:p>
            <a:pPr algn="just"/>
            <a:r>
              <a:rPr lang="es-CR" sz="2000" b="1" dirty="0"/>
              <a:t>Validación externa de los </a:t>
            </a:r>
            <a:r>
              <a:rPr lang="es-CR" sz="2000" b="1" i="1" dirty="0" err="1"/>
              <a:t>clusters</a:t>
            </a:r>
            <a:r>
              <a:rPr lang="es-CR" sz="2000" b="1" dirty="0"/>
              <a:t> (</a:t>
            </a:r>
            <a:r>
              <a:rPr lang="es-CR" sz="2000" b="1" i="1" dirty="0" err="1"/>
              <a:t>ground</a:t>
            </a:r>
            <a:r>
              <a:rPr lang="es-CR" sz="2000" b="1" i="1" dirty="0"/>
              <a:t> </a:t>
            </a:r>
            <a:r>
              <a:rPr lang="es-CR" sz="2000" b="1" i="1" dirty="0" err="1"/>
              <a:t>truth</a:t>
            </a:r>
            <a:r>
              <a:rPr lang="es-CR" sz="2000" b="1" dirty="0"/>
              <a:t>)</a:t>
            </a:r>
            <a:r>
              <a:rPr lang="es-CR" sz="2000" dirty="0"/>
              <a:t>: Combinan los resultados del </a:t>
            </a:r>
            <a:r>
              <a:rPr lang="es-CR" sz="2000" i="1" dirty="0" err="1"/>
              <a:t>clustering</a:t>
            </a:r>
            <a:r>
              <a:rPr lang="es-CR" sz="2000" dirty="0"/>
              <a:t>(</a:t>
            </a:r>
            <a:r>
              <a:rPr lang="es-CR" sz="2000" i="1" dirty="0" err="1"/>
              <a:t>unsupervised</a:t>
            </a:r>
            <a:r>
              <a:rPr lang="es-CR" sz="2000" dirty="0"/>
              <a:t>) con información externa (</a:t>
            </a:r>
            <a:r>
              <a:rPr lang="es-CR" sz="2000" i="1" dirty="0" err="1"/>
              <a:t>supervised</a:t>
            </a:r>
            <a:r>
              <a:rPr lang="es-CR" sz="2000" dirty="0"/>
              <a:t>), como puede ser un set de validación en el que se conoce el verdadero grupo al que pertenece cada observación. Permiten evaluar hasta qué punto el </a:t>
            </a:r>
            <a:r>
              <a:rPr lang="es-CR" sz="2000" i="1" dirty="0" err="1"/>
              <a:t>clustering</a:t>
            </a:r>
            <a:r>
              <a:rPr lang="es-CR" sz="2000" dirty="0"/>
              <a:t> es capaz de agrupar correctamente las observaciones. Se emplea principalmente para seleccionar el algoritmo de </a:t>
            </a:r>
            <a:r>
              <a:rPr lang="es-CR" sz="2000" i="1" dirty="0" err="1"/>
              <a:t>clustering</a:t>
            </a:r>
            <a:r>
              <a:rPr lang="es-CR" sz="2000" dirty="0"/>
              <a:t> más adecuado, aunque su uso está limitado a escenarios en los que se dispone de un set de datos de validación.</a:t>
            </a:r>
          </a:p>
          <a:p>
            <a:pPr algn="just"/>
            <a:r>
              <a:rPr lang="es-CR" sz="2000" b="1" dirty="0"/>
              <a:t>Significancia de los </a:t>
            </a:r>
            <a:r>
              <a:rPr lang="es-CR" sz="2000" b="1" i="1" dirty="0" err="1"/>
              <a:t>clusters</a:t>
            </a:r>
            <a:r>
              <a:rPr lang="es-CR" sz="2000" dirty="0"/>
              <a:t>: Calculan la probabilidad (</a:t>
            </a:r>
            <a:r>
              <a:rPr lang="es-CR" sz="2000" i="1" dirty="0"/>
              <a:t>p-</a:t>
            </a:r>
            <a:r>
              <a:rPr lang="es-CR" sz="2000" i="1" dirty="0" err="1"/>
              <a:t>value</a:t>
            </a:r>
            <a:r>
              <a:rPr lang="es-CR" sz="2000" dirty="0"/>
              <a:t>) de que los </a:t>
            </a:r>
            <a:r>
              <a:rPr lang="es-CR" sz="2000" i="1" dirty="0" err="1"/>
              <a:t>clusters</a:t>
            </a:r>
            <a:r>
              <a:rPr lang="es-CR" sz="2000" dirty="0"/>
              <a:t> generados se deban únicamente al azar. </a:t>
            </a:r>
          </a:p>
        </p:txBody>
      </p:sp>
    </p:spTree>
    <p:extLst>
      <p:ext uri="{BB962C8B-B14F-4D97-AF65-F5344CB8AC3E}">
        <p14:creationId xmlns:p14="http://schemas.microsoft.com/office/powerpoint/2010/main" val="831157596"/>
      </p:ext>
    </p:extLst>
  </p:cSld>
  <p:clrMapOvr>
    <a:masterClrMapping/>
  </p:clrMapOvr>
  <p:transition spd="slow">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496" y="908720"/>
            <a:ext cx="7056784" cy="5832648"/>
          </a:xfrm>
        </p:spPr>
        <p:txBody>
          <a:bodyPr>
            <a:normAutofit/>
          </a:bodyPr>
          <a:lstStyle/>
          <a:p>
            <a:pPr algn="just"/>
            <a:r>
              <a:rPr lang="es-CR" sz="2000" dirty="0"/>
              <a:t>La idea principal detrás del </a:t>
            </a:r>
            <a:r>
              <a:rPr lang="es-CR" sz="2000" i="1" dirty="0" err="1"/>
              <a:t>clustering</a:t>
            </a:r>
            <a:r>
              <a:rPr lang="es-CR" sz="2000" dirty="0"/>
              <a:t> es agrupar las observaciones de forma que sean similares a aquellas que están dentro de un mismo </a:t>
            </a:r>
            <a:r>
              <a:rPr lang="es-CR" sz="2000" i="1" dirty="0" err="1"/>
              <a:t>cluster</a:t>
            </a:r>
            <a:r>
              <a:rPr lang="es-CR" sz="2000" dirty="0"/>
              <a:t> y distintas a las de otros </a:t>
            </a:r>
            <a:r>
              <a:rPr lang="es-CR" sz="2000" i="1" dirty="0" err="1"/>
              <a:t>clusters</a:t>
            </a:r>
            <a:r>
              <a:rPr lang="es-CR" sz="2000" dirty="0"/>
              <a:t>, es decir, que la homogeneidad (también llamada </a:t>
            </a:r>
            <a:r>
              <a:rPr lang="es-CR" sz="2000" i="1" dirty="0" err="1"/>
              <a:t>compactness</a:t>
            </a:r>
            <a:r>
              <a:rPr lang="es-CR" sz="2000" dirty="0"/>
              <a:t> o </a:t>
            </a:r>
            <a:r>
              <a:rPr lang="es-CR" sz="2000" i="1" dirty="0" err="1"/>
              <a:t>cohesion</a:t>
            </a:r>
            <a:r>
              <a:rPr lang="es-CR" sz="2000" dirty="0"/>
              <a:t>) se lo mayor posible a la vez que lo es la separación entre </a:t>
            </a:r>
            <a:r>
              <a:rPr lang="es-CR" sz="2000" i="1" dirty="0" err="1"/>
              <a:t>clusters</a:t>
            </a:r>
            <a:r>
              <a:rPr lang="es-CR" sz="2000" dirty="0"/>
              <a:t>. </a:t>
            </a:r>
            <a:endParaRPr lang="es-CR" sz="2000" dirty="0" smtClean="0"/>
          </a:p>
          <a:p>
            <a:pPr algn="just"/>
            <a:endParaRPr lang="es-CR" sz="2000" dirty="0" smtClean="0"/>
          </a:p>
          <a:p>
            <a:pPr algn="just"/>
            <a:r>
              <a:rPr lang="es-CR" sz="2000" dirty="0" smtClean="0"/>
              <a:t>Cuantificar </a:t>
            </a:r>
            <a:r>
              <a:rPr lang="es-CR" sz="2000" dirty="0"/>
              <a:t>estas dos características es una forma de evaluar cómo de bueno es el resultado obtenido</a:t>
            </a:r>
            <a:r>
              <a:rPr lang="es-CR" sz="2000" dirty="0" smtClean="0"/>
              <a:t>.</a:t>
            </a:r>
          </a:p>
          <a:p>
            <a:pPr algn="just"/>
            <a:endParaRPr lang="es-CR" sz="2000" dirty="0" smtClean="0"/>
          </a:p>
          <a:p>
            <a:pPr algn="just"/>
            <a:r>
              <a:rPr lang="es-CR" sz="2000" dirty="0"/>
              <a:t>Dado que la homogeneidad y la separación siguen tendencias opuestas (a mayor número de </a:t>
            </a:r>
            <a:r>
              <a:rPr lang="es-CR" sz="2000" i="1" dirty="0" err="1"/>
              <a:t>clusters</a:t>
            </a:r>
            <a:r>
              <a:rPr lang="es-CR" sz="2000" dirty="0" err="1"/>
              <a:t>la</a:t>
            </a:r>
            <a:r>
              <a:rPr lang="es-CR" sz="2000" dirty="0"/>
              <a:t> homogeneidad aumenta, pero la separación disminuye), algunos de los índices más frecuentemente empleados para la validación interna de </a:t>
            </a:r>
            <a:r>
              <a:rPr lang="es-CR" sz="2000" i="1" dirty="0" err="1"/>
              <a:t>clusters</a:t>
            </a:r>
            <a:r>
              <a:rPr lang="es-CR" sz="2000" dirty="0"/>
              <a:t> combinan ambas medidas, dos de ellos son: </a:t>
            </a:r>
          </a:p>
          <a:p>
            <a:pPr lvl="1" algn="just"/>
            <a:r>
              <a:rPr lang="es-CR" sz="1600" dirty="0"/>
              <a:t> </a:t>
            </a:r>
            <a:r>
              <a:rPr lang="es-CR" sz="1600" i="1" dirty="0" err="1"/>
              <a:t>silhouette</a:t>
            </a:r>
            <a:r>
              <a:rPr lang="es-CR" sz="1600" i="1" dirty="0"/>
              <a:t> </a:t>
            </a:r>
            <a:r>
              <a:rPr lang="es-CR" sz="1600" i="1" dirty="0" err="1"/>
              <a:t>width</a:t>
            </a:r>
            <a:r>
              <a:rPr lang="es-CR" sz="1600" dirty="0"/>
              <a:t> y </a:t>
            </a:r>
            <a:endParaRPr lang="es-CR" sz="1600" dirty="0" smtClean="0"/>
          </a:p>
          <a:p>
            <a:pPr lvl="1" algn="just"/>
            <a:r>
              <a:rPr lang="es-CR" sz="1600" dirty="0" smtClean="0"/>
              <a:t>el </a:t>
            </a:r>
            <a:r>
              <a:rPr lang="es-CR" sz="1600" dirty="0"/>
              <a:t>índice </a:t>
            </a:r>
            <a:r>
              <a:rPr lang="es-CR" sz="1600" i="1" dirty="0" err="1"/>
              <a:t>Dunn</a:t>
            </a:r>
            <a:r>
              <a:rPr lang="es-CR" sz="1600" dirty="0"/>
              <a:t>.</a:t>
            </a:r>
          </a:p>
        </p:txBody>
      </p:sp>
      <p:sp>
        <p:nvSpPr>
          <p:cNvPr id="4" name="1 Título"/>
          <p:cNvSpPr>
            <a:spLocks noGrp="1"/>
          </p:cNvSpPr>
          <p:nvPr>
            <p:ph type="title"/>
          </p:nvPr>
        </p:nvSpPr>
        <p:spPr>
          <a:xfrm>
            <a:off x="179512" y="116632"/>
            <a:ext cx="8856984" cy="648072"/>
          </a:xfrm>
        </p:spPr>
        <p:txBody>
          <a:bodyPr>
            <a:normAutofit fontScale="90000"/>
          </a:bodyPr>
          <a:lstStyle/>
          <a:p>
            <a:r>
              <a:rPr lang="es-CR" sz="4000" dirty="0" smtClean="0"/>
              <a:t>Calidad de los </a:t>
            </a:r>
            <a:r>
              <a:rPr lang="es-CR" sz="4000" dirty="0" err="1" smtClean="0"/>
              <a:t>clusters</a:t>
            </a:r>
            <a:endParaRPr lang="es-CR" sz="4000" dirty="0"/>
          </a:p>
        </p:txBody>
      </p:sp>
      <p:pic>
        <p:nvPicPr>
          <p:cNvPr id="60418" name="Picture 2" descr="Image result for quality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288" y="386104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quality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6344" y="1216024"/>
            <a:ext cx="1420888" cy="142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815067"/>
      </p:ext>
    </p:extLst>
  </p:cSld>
  <p:clrMapOvr>
    <a:masterClrMapping/>
  </p:clrMapOvr>
  <p:transition spd="slow">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2128" y="836712"/>
            <a:ext cx="8884368" cy="5904656"/>
          </a:xfrm>
        </p:spPr>
        <p:txBody>
          <a:bodyPr>
            <a:normAutofit fontScale="92500" lnSpcReduction="10000"/>
          </a:bodyPr>
          <a:lstStyle/>
          <a:p>
            <a:pPr marL="0" indent="0">
              <a:buNone/>
            </a:pPr>
            <a:r>
              <a:rPr lang="es-CR" sz="2400" b="1" dirty="0" err="1"/>
              <a:t>Silhouette</a:t>
            </a:r>
            <a:r>
              <a:rPr lang="es-CR" sz="2400" b="1" dirty="0"/>
              <a:t> </a:t>
            </a:r>
            <a:r>
              <a:rPr lang="es-CR" sz="2400" b="1" dirty="0" err="1"/>
              <a:t>width</a:t>
            </a:r>
            <a:endParaRPr lang="es-CR" sz="2400" b="1" dirty="0"/>
          </a:p>
          <a:p>
            <a:pPr marL="0" indent="0" algn="just">
              <a:buNone/>
            </a:pPr>
            <a:r>
              <a:rPr lang="es-CR" sz="2000" dirty="0"/>
              <a:t>Cuantifica cómo de buena es la asignación que se ha hecho de una observación comparando su similitud con el resto de observaciones del mismo </a:t>
            </a:r>
            <a:r>
              <a:rPr lang="es-CR" sz="2000" i="1" dirty="0" err="1"/>
              <a:t>cluster</a:t>
            </a:r>
            <a:r>
              <a:rPr lang="es-CR" sz="2000" dirty="0"/>
              <a:t> frente a las de los otros </a:t>
            </a:r>
            <a:r>
              <a:rPr lang="es-CR" sz="2000" i="1" dirty="0" err="1"/>
              <a:t>clusters</a:t>
            </a:r>
            <a:r>
              <a:rPr lang="es-CR" sz="2000" dirty="0"/>
              <a:t>. </a:t>
            </a:r>
            <a:endParaRPr lang="es-CR" sz="2000" dirty="0" smtClean="0"/>
          </a:p>
          <a:p>
            <a:pPr marL="0" indent="0" algn="just">
              <a:buNone/>
            </a:pPr>
            <a:endParaRPr lang="es-CR" sz="2000" dirty="0" smtClean="0"/>
          </a:p>
          <a:p>
            <a:pPr marL="0" indent="0" algn="just">
              <a:buNone/>
            </a:pPr>
            <a:r>
              <a:rPr lang="es-CR" sz="2000" dirty="0"/>
              <a:t>Su valor puede estar entre -1 y 1, siendo valores altos un indicativo de que la observación se ha asignado al </a:t>
            </a:r>
            <a:r>
              <a:rPr lang="es-CR" sz="2000" i="1" dirty="0" err="1"/>
              <a:t>cluster</a:t>
            </a:r>
            <a:r>
              <a:rPr lang="es-CR" sz="2000" dirty="0"/>
              <a:t> correcto. Cuando su valor es próximo a cero significa que la observación se encuentra en un punto intermedio entre dos </a:t>
            </a:r>
            <a:r>
              <a:rPr lang="es-CR" sz="2000" i="1" dirty="0" err="1"/>
              <a:t>clusters</a:t>
            </a:r>
            <a:r>
              <a:rPr lang="es-CR" sz="2000" dirty="0"/>
              <a:t>. Valores negativos apuntan a una posible asignación incorrecta de la observación. Se trata por lo tanto de un método que permite evaluar el resultado del </a:t>
            </a:r>
            <a:r>
              <a:rPr lang="es-CR" sz="2000" i="1" dirty="0" err="1"/>
              <a:t>clustering</a:t>
            </a:r>
            <a:r>
              <a:rPr lang="es-CR" sz="2000" dirty="0"/>
              <a:t> a múltiples niveles</a:t>
            </a:r>
            <a:r>
              <a:rPr lang="es-CR" sz="2000" dirty="0" smtClean="0"/>
              <a:t>:</a:t>
            </a:r>
          </a:p>
          <a:p>
            <a:pPr marL="0" indent="0" algn="just">
              <a:buNone/>
            </a:pPr>
            <a:endParaRPr lang="es-CR" sz="2000" dirty="0" smtClean="0"/>
          </a:p>
          <a:p>
            <a:pPr algn="just"/>
            <a:r>
              <a:rPr lang="es-CR" sz="2200" dirty="0"/>
              <a:t>La calidad de asignación de cada observación por separado. Permitiendo identificar potenciales asignaciones erróneas (valores negativos de </a:t>
            </a:r>
            <a:r>
              <a:rPr lang="es-CR" sz="2200" i="1" dirty="0" err="1"/>
              <a:t>silhouette</a:t>
            </a:r>
            <a:r>
              <a:rPr lang="es-CR" sz="2200" dirty="0"/>
              <a:t>).</a:t>
            </a:r>
          </a:p>
          <a:p>
            <a:pPr algn="just"/>
            <a:r>
              <a:rPr lang="es-CR" sz="2200" dirty="0"/>
              <a:t>La calidad de cada </a:t>
            </a:r>
            <a:r>
              <a:rPr lang="es-CR" sz="2200" i="1" dirty="0" err="1"/>
              <a:t>cluster</a:t>
            </a:r>
            <a:r>
              <a:rPr lang="es-CR" sz="2200" dirty="0"/>
              <a:t> a partir del promedio de los índices </a:t>
            </a:r>
            <a:r>
              <a:rPr lang="es-CR" sz="2200" i="1" dirty="0" err="1"/>
              <a:t>silhouette</a:t>
            </a:r>
            <a:r>
              <a:rPr lang="es-CR" sz="2200" dirty="0"/>
              <a:t> de todas las observaciones que lo forman. Si por ejemplo se han introducido demasiados </a:t>
            </a:r>
            <a:r>
              <a:rPr lang="es-CR" sz="2200" i="1" dirty="0" err="1"/>
              <a:t>clusters</a:t>
            </a:r>
            <a:r>
              <a:rPr lang="es-CR" sz="2200" dirty="0"/>
              <a:t>, es muy probable que algunos de ellos tengan un valor promedio mucho menor que el resto.</a:t>
            </a:r>
          </a:p>
          <a:p>
            <a:pPr algn="just"/>
            <a:r>
              <a:rPr lang="es-CR" sz="2200" dirty="0"/>
              <a:t>La calidad de la estructura de </a:t>
            </a:r>
            <a:r>
              <a:rPr lang="es-CR" sz="2200" i="1" dirty="0" err="1"/>
              <a:t>clusters</a:t>
            </a:r>
            <a:r>
              <a:rPr lang="es-CR" sz="2200" dirty="0"/>
              <a:t> en su conjunto a partir del promedio de todos los índices </a:t>
            </a:r>
            <a:r>
              <a:rPr lang="es-CR" sz="2200" i="1" dirty="0" err="1"/>
              <a:t>silhouette</a:t>
            </a:r>
            <a:r>
              <a:rPr lang="es-CR" sz="2200" dirty="0"/>
              <a:t>.</a:t>
            </a:r>
          </a:p>
          <a:p>
            <a:pPr marL="0" indent="0" algn="just">
              <a:buNone/>
            </a:pPr>
            <a:endParaRPr lang="es-CR" sz="600" dirty="0"/>
          </a:p>
        </p:txBody>
      </p:sp>
      <p:sp>
        <p:nvSpPr>
          <p:cNvPr id="4" name="1 Título"/>
          <p:cNvSpPr>
            <a:spLocks noGrp="1"/>
          </p:cNvSpPr>
          <p:nvPr>
            <p:ph type="title"/>
          </p:nvPr>
        </p:nvSpPr>
        <p:spPr>
          <a:xfrm>
            <a:off x="179512" y="116632"/>
            <a:ext cx="8856984" cy="648072"/>
          </a:xfrm>
        </p:spPr>
        <p:txBody>
          <a:bodyPr>
            <a:normAutofit fontScale="90000"/>
          </a:bodyPr>
          <a:lstStyle/>
          <a:p>
            <a:r>
              <a:rPr lang="es-CR" sz="4000" dirty="0" smtClean="0"/>
              <a:t>Calidad de los </a:t>
            </a:r>
            <a:r>
              <a:rPr lang="es-CR" sz="4000" dirty="0" err="1" smtClean="0"/>
              <a:t>clusters</a:t>
            </a:r>
            <a:endParaRPr lang="es-CR" sz="4000" dirty="0"/>
          </a:p>
        </p:txBody>
      </p:sp>
    </p:spTree>
    <p:extLst>
      <p:ext uri="{BB962C8B-B14F-4D97-AF65-F5344CB8AC3E}">
        <p14:creationId xmlns:p14="http://schemas.microsoft.com/office/powerpoint/2010/main" val="2302051779"/>
      </p:ext>
    </p:extLst>
  </p:cSld>
  <p:clrMapOvr>
    <a:masterClrMapping/>
  </p:clrMapOvr>
  <p:transition spd="slow">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980728"/>
            <a:ext cx="8928992" cy="5760640"/>
          </a:xfrm>
        </p:spPr>
        <p:txBody>
          <a:bodyPr>
            <a:normAutofit/>
          </a:bodyPr>
          <a:lstStyle/>
          <a:p>
            <a:pPr marL="0" indent="0" algn="just">
              <a:buNone/>
            </a:pPr>
            <a:r>
              <a:rPr lang="es-CR" sz="2000" dirty="0" smtClean="0"/>
              <a:t>Además </a:t>
            </a:r>
            <a:r>
              <a:rPr lang="es-CR" sz="2000" dirty="0"/>
              <a:t>de la información devuelta por la función de </a:t>
            </a:r>
            <a:r>
              <a:rPr lang="es-CR" sz="2000" i="1" dirty="0" err="1" smtClean="0"/>
              <a:t>clustering</a:t>
            </a:r>
            <a:r>
              <a:rPr lang="es-CR" sz="2000" i="1" dirty="0" smtClean="0"/>
              <a:t> </a:t>
            </a:r>
            <a:r>
              <a:rPr lang="es-CR" sz="2000" dirty="0" smtClean="0"/>
              <a:t>empleada</a:t>
            </a:r>
            <a:r>
              <a:rPr lang="es-CR" sz="2000" dirty="0"/>
              <a:t>, en este caso </a:t>
            </a:r>
            <a:r>
              <a:rPr lang="es-CR" sz="2000" i="1" dirty="0" err="1"/>
              <a:t>kmeans</a:t>
            </a:r>
            <a:r>
              <a:rPr lang="es-CR" sz="2000" dirty="0"/>
              <a:t>, información sobre los coeficientes </a:t>
            </a:r>
            <a:r>
              <a:rPr lang="es-CR" sz="2000" i="1" dirty="0" err="1"/>
              <a:t>silhouette</a:t>
            </a:r>
            <a:r>
              <a:rPr lang="es-CR" sz="2000" dirty="0"/>
              <a:t> individuales y por </a:t>
            </a:r>
            <a:r>
              <a:rPr lang="es-CR" sz="2000" i="1" dirty="0" err="1"/>
              <a:t>cluster</a:t>
            </a:r>
            <a:r>
              <a:rPr lang="es-CR" sz="2000" dirty="0"/>
              <a:t>, el </a:t>
            </a:r>
            <a:r>
              <a:rPr lang="es-CR" sz="2000" i="1" dirty="0" err="1"/>
              <a:t>cluster</a:t>
            </a:r>
            <a:r>
              <a:rPr lang="es-CR" sz="2000" dirty="0"/>
              <a:t> al que se ha asignado cada observación y el </a:t>
            </a:r>
            <a:r>
              <a:rPr lang="es-CR" sz="2000" i="1" dirty="0" err="1"/>
              <a:t>cluster</a:t>
            </a:r>
            <a:r>
              <a:rPr lang="es-CR" sz="2000" dirty="0"/>
              <a:t> vecino más próximo (el segundo mejor candidato).</a:t>
            </a:r>
          </a:p>
        </p:txBody>
      </p:sp>
      <p:sp>
        <p:nvSpPr>
          <p:cNvPr id="4" name="1 Título"/>
          <p:cNvSpPr>
            <a:spLocks noGrp="1"/>
          </p:cNvSpPr>
          <p:nvPr>
            <p:ph type="title"/>
          </p:nvPr>
        </p:nvSpPr>
        <p:spPr>
          <a:xfrm>
            <a:off x="179512" y="116632"/>
            <a:ext cx="8856984" cy="648072"/>
          </a:xfrm>
        </p:spPr>
        <p:txBody>
          <a:bodyPr>
            <a:normAutofit fontScale="90000"/>
          </a:bodyPr>
          <a:lstStyle/>
          <a:p>
            <a:r>
              <a:rPr lang="es-CR" sz="4000" dirty="0" smtClean="0"/>
              <a:t>Calidad de los </a:t>
            </a:r>
            <a:r>
              <a:rPr lang="es-CR" sz="4000" dirty="0" err="1" smtClean="0"/>
              <a:t>clusters</a:t>
            </a:r>
            <a:endParaRPr lang="es-CR" sz="4000" dirty="0"/>
          </a:p>
        </p:txBody>
      </p:sp>
      <p:pic>
        <p:nvPicPr>
          <p:cNvPr id="7" name="Imagen 6"/>
          <p:cNvPicPr>
            <a:picLocks noChangeAspect="1"/>
          </p:cNvPicPr>
          <p:nvPr/>
        </p:nvPicPr>
        <p:blipFill>
          <a:blip r:embed="rId2"/>
          <a:stretch>
            <a:fillRect/>
          </a:stretch>
        </p:blipFill>
        <p:spPr>
          <a:xfrm>
            <a:off x="323528" y="2852936"/>
            <a:ext cx="4552950" cy="3384376"/>
          </a:xfrm>
          <a:prstGeom prst="rect">
            <a:avLst/>
          </a:prstGeom>
        </p:spPr>
      </p:pic>
      <p:pic>
        <p:nvPicPr>
          <p:cNvPr id="8" name="Imagen 7"/>
          <p:cNvPicPr>
            <a:picLocks noChangeAspect="1"/>
          </p:cNvPicPr>
          <p:nvPr/>
        </p:nvPicPr>
        <p:blipFill>
          <a:blip r:embed="rId3"/>
          <a:stretch>
            <a:fillRect/>
          </a:stretch>
        </p:blipFill>
        <p:spPr>
          <a:xfrm>
            <a:off x="5436096" y="2738189"/>
            <a:ext cx="3223914" cy="1122859"/>
          </a:xfrm>
          <a:prstGeom prst="rect">
            <a:avLst/>
          </a:prstGeom>
        </p:spPr>
      </p:pic>
      <p:pic>
        <p:nvPicPr>
          <p:cNvPr id="9" name="Imagen 8"/>
          <p:cNvPicPr>
            <a:picLocks noChangeAspect="1"/>
          </p:cNvPicPr>
          <p:nvPr/>
        </p:nvPicPr>
        <p:blipFill>
          <a:blip r:embed="rId4"/>
          <a:stretch>
            <a:fillRect/>
          </a:stretch>
        </p:blipFill>
        <p:spPr>
          <a:xfrm>
            <a:off x="5403603" y="4402857"/>
            <a:ext cx="3295040" cy="2172816"/>
          </a:xfrm>
          <a:prstGeom prst="rect">
            <a:avLst/>
          </a:prstGeom>
        </p:spPr>
      </p:pic>
    </p:spTree>
    <p:extLst>
      <p:ext uri="{BB962C8B-B14F-4D97-AF65-F5344CB8AC3E}">
        <p14:creationId xmlns:p14="http://schemas.microsoft.com/office/powerpoint/2010/main" val="4105592663"/>
      </p:ext>
    </p:extLst>
  </p:cSld>
  <p:clrMapOvr>
    <a:masterClrMapping/>
  </p:clrMapOvr>
  <p:transition spd="slow">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496" y="764704"/>
            <a:ext cx="9001000" cy="5976664"/>
          </a:xfrm>
        </p:spPr>
        <p:txBody>
          <a:bodyPr>
            <a:normAutofit/>
          </a:bodyPr>
          <a:lstStyle/>
          <a:p>
            <a:pPr marL="0" indent="0">
              <a:buNone/>
            </a:pPr>
            <a:r>
              <a:rPr lang="es-CR" sz="2000" b="1" dirty="0" err="1" smtClean="0"/>
              <a:t>Dunn’s</a:t>
            </a:r>
            <a:r>
              <a:rPr lang="es-CR" sz="2000" b="1" dirty="0" smtClean="0"/>
              <a:t> </a:t>
            </a:r>
            <a:r>
              <a:rPr lang="es-CR" sz="2000" b="1" dirty="0" err="1" smtClean="0"/>
              <a:t>Index</a:t>
            </a:r>
            <a:endParaRPr lang="es-CR" sz="2000" b="1" dirty="0" smtClean="0"/>
          </a:p>
          <a:p>
            <a:pPr marL="0" indent="0">
              <a:buNone/>
            </a:pPr>
            <a:endParaRPr lang="es-CR" sz="2000" b="1" dirty="0" smtClean="0"/>
          </a:p>
          <a:p>
            <a:pPr marL="0" indent="0">
              <a:buNone/>
            </a:pPr>
            <a:r>
              <a:rPr lang="es-CR" sz="2000" dirty="0"/>
              <a:t>El índice </a:t>
            </a:r>
            <a:r>
              <a:rPr lang="es-CR" sz="2000" i="1" dirty="0" err="1"/>
              <a:t>Dunn</a:t>
            </a:r>
            <a:r>
              <a:rPr lang="es-CR" sz="2000" dirty="0"/>
              <a:t> es otra medida de validación interna que se obtiene de la siguiente forma:</a:t>
            </a:r>
          </a:p>
          <a:p>
            <a:pPr marL="457200" indent="-457200" algn="just">
              <a:buFont typeface="+mj-lt"/>
              <a:buAutoNum type="arabicPeriod"/>
            </a:pPr>
            <a:r>
              <a:rPr lang="es-CR" sz="2000" dirty="0"/>
              <a:t>Para cada </a:t>
            </a:r>
            <a:r>
              <a:rPr lang="es-CR" sz="2000" i="1" dirty="0" err="1"/>
              <a:t>cluster</a:t>
            </a:r>
            <a:r>
              <a:rPr lang="es-CR" sz="2000" dirty="0"/>
              <a:t> calcular la distancia entre cada una de las observaciones que lo forman y las observaciones de los otros </a:t>
            </a:r>
            <a:r>
              <a:rPr lang="es-CR" sz="2000" i="1" dirty="0" err="1"/>
              <a:t>clusters</a:t>
            </a:r>
            <a:r>
              <a:rPr lang="es-CR" sz="2000" dirty="0"/>
              <a:t>.</a:t>
            </a:r>
          </a:p>
          <a:p>
            <a:pPr marL="457200" indent="-457200" algn="just">
              <a:buFont typeface="+mj-lt"/>
              <a:buAutoNum type="arabicPeriod"/>
            </a:pPr>
            <a:r>
              <a:rPr lang="es-CR" sz="2000" dirty="0"/>
              <a:t>Seleccionar como “representante” de la distancia entre </a:t>
            </a:r>
            <a:r>
              <a:rPr lang="es-CR" sz="2000" i="1" dirty="0" err="1"/>
              <a:t>clusters</a:t>
            </a:r>
            <a:r>
              <a:rPr lang="es-CR" sz="2000" dirty="0"/>
              <a:t> a la menor de todas las distancias calculadas en el paso anterior (separación mínima </a:t>
            </a:r>
            <a:r>
              <a:rPr lang="es-CR" sz="2000" i="1" dirty="0"/>
              <a:t>inter-</a:t>
            </a:r>
            <a:r>
              <a:rPr lang="es-CR" sz="2000" i="1" dirty="0" err="1"/>
              <a:t>clusters</a:t>
            </a:r>
            <a:r>
              <a:rPr lang="es-CR" sz="2000" dirty="0"/>
              <a:t>).</a:t>
            </a:r>
          </a:p>
          <a:p>
            <a:pPr marL="457200" indent="-457200" algn="just">
              <a:buFont typeface="+mj-lt"/>
              <a:buAutoNum type="arabicPeriod"/>
            </a:pPr>
            <a:r>
              <a:rPr lang="es-CR" sz="2000" dirty="0"/>
              <a:t>Para cada </a:t>
            </a:r>
            <a:r>
              <a:rPr lang="es-CR" sz="2000" i="1" dirty="0" err="1"/>
              <a:t>cluster</a:t>
            </a:r>
            <a:r>
              <a:rPr lang="es-CR" sz="2000" dirty="0"/>
              <a:t> calcular la distancia entre las observaciones que lo forman (</a:t>
            </a:r>
            <a:r>
              <a:rPr lang="es-CR" sz="2000" i="1" dirty="0" err="1"/>
              <a:t>intra-cluster</a:t>
            </a:r>
            <a:r>
              <a:rPr lang="es-CR" sz="2000" i="1" dirty="0"/>
              <a:t> </a:t>
            </a:r>
            <a:r>
              <a:rPr lang="es-CR" sz="2000" i="1" dirty="0" err="1"/>
              <a:t>distance</a:t>
            </a:r>
            <a:r>
              <a:rPr lang="es-CR" sz="2000" dirty="0"/>
              <a:t>).</a:t>
            </a:r>
          </a:p>
          <a:p>
            <a:pPr marL="457200" indent="-457200" algn="just">
              <a:buFont typeface="+mj-lt"/>
              <a:buAutoNum type="arabicPeriod"/>
            </a:pPr>
            <a:r>
              <a:rPr lang="es-CR" sz="2000" dirty="0"/>
              <a:t>Seleccionar como “representante” de la distancia </a:t>
            </a:r>
            <a:r>
              <a:rPr lang="es-CR" sz="2000" i="1" dirty="0" err="1"/>
              <a:t>intra-cluster</a:t>
            </a:r>
            <a:r>
              <a:rPr lang="es-CR" sz="2000" dirty="0"/>
              <a:t> a la mayor de todas las distancias calculadas en el paso anterior (separación máxima </a:t>
            </a:r>
            <a:r>
              <a:rPr lang="es-CR" sz="2000" i="1" dirty="0" err="1"/>
              <a:t>intra-cluster</a:t>
            </a:r>
            <a:r>
              <a:rPr lang="es-CR" sz="2000" dirty="0"/>
              <a:t>).</a:t>
            </a:r>
          </a:p>
          <a:p>
            <a:pPr marL="457200" indent="-457200" algn="just">
              <a:buFont typeface="+mj-lt"/>
              <a:buAutoNum type="arabicPeriod"/>
            </a:pPr>
            <a:r>
              <a:rPr lang="es-CR" sz="2000" dirty="0"/>
              <a:t>Calcular el índice </a:t>
            </a:r>
            <a:r>
              <a:rPr lang="es-CR" sz="2000" i="1" dirty="0" err="1"/>
              <a:t>Dunn</a:t>
            </a:r>
            <a:r>
              <a:rPr lang="es-CR" sz="2000" dirty="0"/>
              <a:t> como:</a:t>
            </a:r>
          </a:p>
          <a:p>
            <a:pPr marL="0" indent="0" algn="just">
              <a:buNone/>
            </a:pPr>
            <a:endParaRPr lang="es-CR" sz="2000" b="1" dirty="0"/>
          </a:p>
          <a:p>
            <a:pPr marL="0" indent="0">
              <a:buNone/>
            </a:pPr>
            <a:endParaRPr lang="es-CR" sz="2000" dirty="0" smtClean="0"/>
          </a:p>
          <a:p>
            <a:pPr marL="0" indent="0">
              <a:buNone/>
            </a:pPr>
            <a:endParaRPr lang="es-CR" sz="2000" dirty="0"/>
          </a:p>
        </p:txBody>
      </p:sp>
      <p:sp>
        <p:nvSpPr>
          <p:cNvPr id="4" name="1 Título"/>
          <p:cNvSpPr>
            <a:spLocks noGrp="1"/>
          </p:cNvSpPr>
          <p:nvPr>
            <p:ph type="title"/>
          </p:nvPr>
        </p:nvSpPr>
        <p:spPr>
          <a:xfrm>
            <a:off x="179512" y="116632"/>
            <a:ext cx="8856984" cy="648072"/>
          </a:xfrm>
        </p:spPr>
        <p:txBody>
          <a:bodyPr>
            <a:normAutofit fontScale="90000"/>
          </a:bodyPr>
          <a:lstStyle/>
          <a:p>
            <a:r>
              <a:rPr lang="es-CR" sz="4000" dirty="0" smtClean="0"/>
              <a:t>Calidad de los </a:t>
            </a:r>
            <a:r>
              <a:rPr lang="es-CR" sz="4000" dirty="0" err="1" smtClean="0"/>
              <a:t>clusters</a:t>
            </a:r>
            <a:endParaRPr lang="es-CR" sz="4000" dirty="0"/>
          </a:p>
        </p:txBody>
      </p:sp>
      <p:pic>
        <p:nvPicPr>
          <p:cNvPr id="5" name="Imagen 4"/>
          <p:cNvPicPr>
            <a:picLocks noChangeAspect="1"/>
          </p:cNvPicPr>
          <p:nvPr/>
        </p:nvPicPr>
        <p:blipFill>
          <a:blip r:embed="rId2"/>
          <a:stretch>
            <a:fillRect/>
          </a:stretch>
        </p:blipFill>
        <p:spPr>
          <a:xfrm>
            <a:off x="2987824" y="6021288"/>
            <a:ext cx="3581400" cy="533400"/>
          </a:xfrm>
          <a:prstGeom prst="rect">
            <a:avLst/>
          </a:prstGeom>
        </p:spPr>
      </p:pic>
    </p:spTree>
    <p:extLst>
      <p:ext uri="{BB962C8B-B14F-4D97-AF65-F5344CB8AC3E}">
        <p14:creationId xmlns:p14="http://schemas.microsoft.com/office/powerpoint/2010/main" val="695118746"/>
      </p:ext>
    </p:extLst>
  </p:cSld>
  <p:clrMapOvr>
    <a:masterClrMapping/>
  </p:clrMapOvr>
  <p:transition spd="slow">
    <p:wip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79512" y="116632"/>
            <a:ext cx="8856984" cy="648072"/>
          </a:xfrm>
        </p:spPr>
        <p:txBody>
          <a:bodyPr>
            <a:normAutofit fontScale="90000"/>
          </a:bodyPr>
          <a:lstStyle/>
          <a:p>
            <a:r>
              <a:rPr lang="es-CR" sz="4000" dirty="0" smtClean="0"/>
              <a:t>Calidad de los </a:t>
            </a:r>
            <a:r>
              <a:rPr lang="es-CR" sz="4000" dirty="0" err="1" smtClean="0"/>
              <a:t>clusters</a:t>
            </a:r>
            <a:endParaRPr lang="es-CR" sz="4000" dirty="0"/>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35496" y="764704"/>
                <a:ext cx="9001000" cy="5976664"/>
              </a:xfrm>
            </p:spPr>
            <p:txBody>
              <a:bodyPr>
                <a:normAutofit/>
              </a:bodyPr>
              <a:lstStyle/>
              <a:p>
                <a:pPr marL="0" indent="0" algn="just">
                  <a:buNone/>
                </a:pPr>
                <a:r>
                  <a:rPr lang="es-CR" sz="2400" dirty="0" smtClean="0"/>
                  <a:t>Si la estructura contiene </a:t>
                </a:r>
                <a:r>
                  <a:rPr lang="es-CR" sz="2400" i="1" dirty="0" err="1"/>
                  <a:t>clusters</a:t>
                </a:r>
                <a:r>
                  <a:rPr lang="es-CR" sz="2400" dirty="0"/>
                  <a:t> compactos y bien separados, el numerador es grande y el denominador pequeño, dando lugar a valores altos </a:t>
                </a:r>
                <a:r>
                  <a:rPr lang="es-CR" sz="2400" dirty="0" smtClean="0"/>
                  <a:t>de </a:t>
                </a:r>
                <a14:m>
                  <m:oMath xmlns:m="http://schemas.openxmlformats.org/officeDocument/2006/math">
                    <m:r>
                      <a:rPr lang="es-CR" sz="2400" b="0" i="1" smtClean="0">
                        <a:latin typeface="Cambria Math" panose="02040503050406030204" pitchFamily="18" charset="0"/>
                      </a:rPr>
                      <m:t>𝐷</m:t>
                    </m:r>
                  </m:oMath>
                </a14:m>
                <a:r>
                  <a:rPr lang="es-CR" sz="1600" dirty="0" smtClean="0"/>
                  <a:t>. </a:t>
                </a:r>
              </a:p>
              <a:p>
                <a:pPr marL="0" indent="0" algn="just">
                  <a:buNone/>
                </a:pPr>
                <a:r>
                  <a:rPr lang="es-CR" sz="2400" dirty="0"/>
                  <a:t>El objetivo por lo tanto es maximizar el índice </a:t>
                </a:r>
                <a:r>
                  <a:rPr lang="es-CR" sz="2400" i="1" dirty="0" err="1"/>
                  <a:t>Dunn</a:t>
                </a:r>
                <a:r>
                  <a:rPr lang="es-CR" sz="2400" dirty="0"/>
                  <a:t>. Esta forma de evaluar la calidad del </a:t>
                </a:r>
                <a:r>
                  <a:rPr lang="es-CR" sz="2400" i="1" dirty="0" err="1"/>
                  <a:t>clustering</a:t>
                </a:r>
                <a:r>
                  <a:rPr lang="es-CR" sz="2400" dirty="0"/>
                  <a:t> tiene un inconveniente. Si todos los </a:t>
                </a:r>
                <a:r>
                  <a:rPr lang="es-CR" sz="2400" i="1" dirty="0" err="1"/>
                  <a:t>clusters</a:t>
                </a:r>
                <a:r>
                  <a:rPr lang="es-CR" sz="2400" dirty="0"/>
                  <a:t> tienen un comportamiento ideal excepto uno, cuya calidad es baja, dado que el denominador emplea el máximo en lugar de la media, el índice estará totalmente influenciado por este </a:t>
                </a:r>
                <a:r>
                  <a:rPr lang="es-CR" sz="2400" i="1" dirty="0" err="1"/>
                  <a:t>cluster</a:t>
                </a:r>
                <a:r>
                  <a:rPr lang="es-CR" sz="2400" dirty="0"/>
                  <a:t> enmascarando al resto</a:t>
                </a:r>
                <a:r>
                  <a:rPr lang="es-CR" sz="2400" dirty="0" smtClean="0"/>
                  <a:t>.</a:t>
                </a:r>
              </a:p>
              <a:p>
                <a:pPr marL="0" indent="0" algn="just">
                  <a:buNone/>
                </a:pPr>
                <a:r>
                  <a:rPr lang="es-CR" sz="2400" dirty="0" smtClean="0"/>
                  <a:t>Es </a:t>
                </a:r>
                <a:r>
                  <a:rPr lang="es-CR" sz="2400" dirty="0"/>
                  <a:t>importante tener en cuenta que se trata de un indicador de tipo “el peor de los casos”.</a:t>
                </a:r>
                <a:endParaRPr lang="es-CR" sz="12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35496" y="764704"/>
                <a:ext cx="9001000" cy="5976664"/>
              </a:xfrm>
              <a:blipFill>
                <a:blip r:embed="rId2"/>
                <a:stretch>
                  <a:fillRect l="-1084" t="-815" r="-1016"/>
                </a:stretch>
              </a:blipFill>
            </p:spPr>
            <p:txBody>
              <a:bodyPr/>
              <a:lstStyle/>
              <a:p>
                <a:r>
                  <a:rPr lang="es-CR">
                    <a:noFill/>
                  </a:rPr>
                  <a:t> </a:t>
                </a:r>
              </a:p>
            </p:txBody>
          </p:sp>
        </mc:Fallback>
      </mc:AlternateContent>
      <p:pic>
        <p:nvPicPr>
          <p:cNvPr id="7" name="Imagen 6"/>
          <p:cNvPicPr>
            <a:picLocks noChangeAspect="1"/>
          </p:cNvPicPr>
          <p:nvPr/>
        </p:nvPicPr>
        <p:blipFill>
          <a:blip r:embed="rId3"/>
          <a:stretch>
            <a:fillRect/>
          </a:stretch>
        </p:blipFill>
        <p:spPr>
          <a:xfrm>
            <a:off x="3707904" y="5198318"/>
            <a:ext cx="1943100" cy="1543050"/>
          </a:xfrm>
          <a:prstGeom prst="rect">
            <a:avLst/>
          </a:prstGeom>
        </p:spPr>
      </p:pic>
    </p:spTree>
    <p:extLst>
      <p:ext uri="{BB962C8B-B14F-4D97-AF65-F5344CB8AC3E}">
        <p14:creationId xmlns:p14="http://schemas.microsoft.com/office/powerpoint/2010/main" val="2183990894"/>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cluster analysis dendrogram"/>
          <p:cNvPicPr>
            <a:picLocks noChangeAspect="1" noChangeArrowheads="1"/>
          </p:cNvPicPr>
          <p:nvPr/>
        </p:nvPicPr>
        <p:blipFill rotWithShape="1">
          <a:blip r:embed="rId2">
            <a:extLst>
              <a:ext uri="{28A0092B-C50C-407E-A947-70E740481C1C}">
                <a14:useLocalDpi xmlns:a14="http://schemas.microsoft.com/office/drawing/2010/main" val="0"/>
              </a:ext>
            </a:extLst>
          </a:blip>
          <a:srcRect t="8522"/>
          <a:stretch/>
        </p:blipFill>
        <p:spPr bwMode="auto">
          <a:xfrm>
            <a:off x="123090" y="1844824"/>
            <a:ext cx="4376902" cy="4274112"/>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395536" y="44624"/>
            <a:ext cx="8229600" cy="648072"/>
          </a:xfrm>
        </p:spPr>
        <p:txBody>
          <a:bodyPr>
            <a:normAutofit fontScale="90000"/>
          </a:bodyPr>
          <a:lstStyle/>
          <a:p>
            <a:r>
              <a:rPr lang="es-CR" dirty="0" smtClean="0"/>
              <a:t>Introducción</a:t>
            </a:r>
            <a:endParaRPr lang="es-CR" dirty="0"/>
          </a:p>
        </p:txBody>
      </p:sp>
      <p:pic>
        <p:nvPicPr>
          <p:cNvPr id="17412" name="Picture 4" descr="Image result for k-means cluster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844824"/>
            <a:ext cx="4032448" cy="427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30262"/>
      </p:ext>
    </p:extLst>
  </p:cSld>
  <p:clrMapOvr>
    <a:masterClrMapping/>
  </p:clrMapOvr>
  <p:transition spd="slow">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Calidad de los </a:t>
            </a:r>
            <a:r>
              <a:rPr lang="es-CR" dirty="0" err="1" smtClean="0"/>
              <a:t>clusters</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El </a:t>
            </a:r>
            <a:r>
              <a:rPr lang="es-CR" dirty="0" err="1" smtClean="0"/>
              <a:t>heatmap</a:t>
            </a:r>
            <a:endParaRPr lang="es-CR" dirty="0"/>
          </a:p>
        </p:txBody>
      </p:sp>
    </p:spTree>
    <p:extLst>
      <p:ext uri="{BB962C8B-B14F-4D97-AF65-F5344CB8AC3E}">
        <p14:creationId xmlns:p14="http://schemas.microsoft.com/office/powerpoint/2010/main" val="3074025307"/>
      </p:ext>
    </p:extLst>
  </p:cSld>
  <p:clrMapOvr>
    <a:masterClrMapping/>
  </p:clrMapOvr>
  <p:transition spd="slow">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130622"/>
            <a:ext cx="8928992" cy="778098"/>
          </a:xfrm>
        </p:spPr>
        <p:txBody>
          <a:bodyPr>
            <a:normAutofit/>
          </a:bodyPr>
          <a:lstStyle/>
          <a:p>
            <a:r>
              <a:rPr lang="es-CR" dirty="0" smtClean="0"/>
              <a:t>El </a:t>
            </a:r>
            <a:r>
              <a:rPr lang="es-CR" dirty="0" err="1" smtClean="0"/>
              <a:t>heatmap</a:t>
            </a:r>
            <a:endParaRPr lang="es-CR" dirty="0"/>
          </a:p>
        </p:txBody>
      </p:sp>
      <p:sp>
        <p:nvSpPr>
          <p:cNvPr id="3" name="2 Marcador de contenido"/>
          <p:cNvSpPr>
            <a:spLocks noGrp="1"/>
          </p:cNvSpPr>
          <p:nvPr>
            <p:ph idx="1"/>
          </p:nvPr>
        </p:nvSpPr>
        <p:spPr>
          <a:xfrm>
            <a:off x="117402" y="1052736"/>
            <a:ext cx="8703069" cy="4525963"/>
          </a:xfrm>
        </p:spPr>
        <p:txBody>
          <a:bodyPr>
            <a:noAutofit/>
          </a:bodyPr>
          <a:lstStyle/>
          <a:p>
            <a:pPr marL="0" indent="0" algn="just">
              <a:buNone/>
            </a:pPr>
            <a:r>
              <a:rPr lang="es-CR" sz="2000" dirty="0"/>
              <a:t>Los </a:t>
            </a:r>
            <a:r>
              <a:rPr lang="es-CR" sz="2000" i="1" dirty="0" err="1"/>
              <a:t>heatmaps</a:t>
            </a:r>
            <a:r>
              <a:rPr lang="es-CR" sz="2000" dirty="0"/>
              <a:t> son el resultado obtenido al representar una matriz de valores en la que, en lugar de números, se muestra un gradiente de color proporcional al valor de cada variable en cada posición. La combinación de un </a:t>
            </a:r>
            <a:r>
              <a:rPr lang="es-CR" sz="2000" dirty="0" err="1"/>
              <a:t>dendrograma</a:t>
            </a:r>
            <a:r>
              <a:rPr lang="es-CR" sz="2000" dirty="0"/>
              <a:t> con un </a:t>
            </a:r>
            <a:r>
              <a:rPr lang="es-CR" sz="2000" i="1" dirty="0" err="1"/>
              <a:t>heatmap</a:t>
            </a:r>
            <a:r>
              <a:rPr lang="es-CR" sz="2000" dirty="0"/>
              <a:t> permite ordenar por semejanza las filas y o columnas de la matriz, a la vez que se muestra con un código de colores el valor de las variables. Se consigue así representar más información que con un simple </a:t>
            </a:r>
            <a:r>
              <a:rPr lang="es-CR" sz="2000" dirty="0" err="1"/>
              <a:t>dendrograma</a:t>
            </a:r>
            <a:r>
              <a:rPr lang="es-CR" sz="2000" dirty="0"/>
              <a:t> y se facilita la identificación visual </a:t>
            </a:r>
            <a:r>
              <a:rPr lang="es-CR" sz="2000" dirty="0" smtClean="0"/>
              <a:t>de </a:t>
            </a:r>
            <a:r>
              <a:rPr lang="es-CR" sz="2000" dirty="0"/>
              <a:t>posibles patrones característicos de cada </a:t>
            </a:r>
            <a:r>
              <a:rPr lang="es-CR" sz="2000" i="1" dirty="0" err="1"/>
              <a:t>cluster</a:t>
            </a:r>
            <a:r>
              <a:rPr lang="es-CR" sz="2000" dirty="0" smtClean="0"/>
              <a:t>. Algunos ejemplos…</a:t>
            </a:r>
          </a:p>
        </p:txBody>
      </p:sp>
      <p:pic>
        <p:nvPicPr>
          <p:cNvPr id="5" name="Imagen 4"/>
          <p:cNvPicPr>
            <a:picLocks noChangeAspect="1"/>
          </p:cNvPicPr>
          <p:nvPr/>
        </p:nvPicPr>
        <p:blipFill>
          <a:blip r:embed="rId2"/>
          <a:stretch>
            <a:fillRect/>
          </a:stretch>
        </p:blipFill>
        <p:spPr>
          <a:xfrm>
            <a:off x="107504" y="4149080"/>
            <a:ext cx="2601119" cy="2303127"/>
          </a:xfrm>
          <a:prstGeom prst="rect">
            <a:avLst/>
          </a:prstGeom>
        </p:spPr>
      </p:pic>
      <p:pic>
        <p:nvPicPr>
          <p:cNvPr id="6" name="Imagen 5"/>
          <p:cNvPicPr>
            <a:picLocks noChangeAspect="1"/>
          </p:cNvPicPr>
          <p:nvPr/>
        </p:nvPicPr>
        <p:blipFill>
          <a:blip r:embed="rId3"/>
          <a:stretch>
            <a:fillRect/>
          </a:stretch>
        </p:blipFill>
        <p:spPr>
          <a:xfrm>
            <a:off x="3318000" y="4032448"/>
            <a:ext cx="2550144" cy="2492896"/>
          </a:xfrm>
          <a:prstGeom prst="rect">
            <a:avLst/>
          </a:prstGeom>
        </p:spPr>
      </p:pic>
      <p:pic>
        <p:nvPicPr>
          <p:cNvPr id="7" name="Imagen 6"/>
          <p:cNvPicPr>
            <a:picLocks noChangeAspect="1"/>
          </p:cNvPicPr>
          <p:nvPr/>
        </p:nvPicPr>
        <p:blipFill>
          <a:blip r:embed="rId4"/>
          <a:stretch>
            <a:fillRect/>
          </a:stretch>
        </p:blipFill>
        <p:spPr>
          <a:xfrm>
            <a:off x="6300192" y="4211168"/>
            <a:ext cx="2602185" cy="2314176"/>
          </a:xfrm>
          <a:prstGeom prst="rect">
            <a:avLst/>
          </a:prstGeom>
        </p:spPr>
      </p:pic>
    </p:spTree>
    <p:extLst>
      <p:ext uri="{BB962C8B-B14F-4D97-AF65-F5344CB8AC3E}">
        <p14:creationId xmlns:p14="http://schemas.microsoft.com/office/powerpoint/2010/main" val="1379761414"/>
      </p:ext>
    </p:extLst>
  </p:cSld>
  <p:clrMapOvr>
    <a:masterClrMapping/>
  </p:clrMapOvr>
  <p:transition spd="slow">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Calidad de los </a:t>
            </a:r>
            <a:r>
              <a:rPr lang="es-CR" dirty="0" err="1" smtClean="0"/>
              <a:t>clusters</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El </a:t>
            </a:r>
            <a:r>
              <a:rPr lang="es-CR" dirty="0" err="1" smtClean="0"/>
              <a:t>heatmap</a:t>
            </a:r>
            <a:endParaRPr lang="es-CR" dirty="0"/>
          </a:p>
        </p:txBody>
      </p:sp>
      <p:sp>
        <p:nvSpPr>
          <p:cNvPr id="13" name="12 Rectángulo redondeado"/>
          <p:cNvSpPr/>
          <p:nvPr/>
        </p:nvSpPr>
        <p:spPr>
          <a:xfrm>
            <a:off x="1504348" y="5397910"/>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Perfiles o segmentación</a:t>
            </a:r>
            <a:endParaRPr lang="es-CR" dirty="0"/>
          </a:p>
        </p:txBody>
      </p:sp>
    </p:spTree>
    <p:extLst>
      <p:ext uri="{BB962C8B-B14F-4D97-AF65-F5344CB8AC3E}">
        <p14:creationId xmlns:p14="http://schemas.microsoft.com/office/powerpoint/2010/main" val="1234575983"/>
      </p:ext>
    </p:extLst>
  </p:cSld>
  <p:clrMapOvr>
    <a:masterClrMapping/>
  </p:clrMapOvr>
  <p:transition spd="slow">
    <p:wip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116632"/>
            <a:ext cx="8784976" cy="720080"/>
          </a:xfrm>
        </p:spPr>
        <p:txBody>
          <a:bodyPr>
            <a:normAutofit fontScale="90000"/>
          </a:bodyPr>
          <a:lstStyle/>
          <a:p>
            <a:r>
              <a:rPr lang="es-CR" dirty="0" smtClean="0"/>
              <a:t>Perfiles o segmentos</a:t>
            </a:r>
            <a:endParaRPr lang="es-CR" dirty="0"/>
          </a:p>
        </p:txBody>
      </p:sp>
      <p:sp>
        <p:nvSpPr>
          <p:cNvPr id="3" name="2 Marcador de contenido"/>
          <p:cNvSpPr>
            <a:spLocks noGrp="1"/>
          </p:cNvSpPr>
          <p:nvPr>
            <p:ph idx="1"/>
          </p:nvPr>
        </p:nvSpPr>
        <p:spPr>
          <a:xfrm>
            <a:off x="72008" y="1052736"/>
            <a:ext cx="7092280" cy="5733256"/>
          </a:xfrm>
        </p:spPr>
        <p:txBody>
          <a:bodyPr>
            <a:normAutofit/>
          </a:bodyPr>
          <a:lstStyle/>
          <a:p>
            <a:pPr algn="just"/>
            <a:r>
              <a:rPr lang="es-CR" sz="2400" dirty="0" smtClean="0"/>
              <a:t>El análisis de perfilar los </a:t>
            </a:r>
            <a:r>
              <a:rPr lang="es-CR" sz="2400" dirty="0" err="1" smtClean="0"/>
              <a:t>clusters</a:t>
            </a:r>
            <a:r>
              <a:rPr lang="es-CR" sz="2400" dirty="0" smtClean="0"/>
              <a:t> (conocido por ciertos autores como análisis de segmentación), trata de brindarles una explicación al análisis.</a:t>
            </a:r>
          </a:p>
          <a:p>
            <a:pPr algn="just"/>
            <a:endParaRPr lang="es-CR" sz="2400" dirty="0"/>
          </a:p>
          <a:p>
            <a:pPr algn="just"/>
            <a:r>
              <a:rPr lang="es-CR" sz="2400" dirty="0" smtClean="0"/>
              <a:t>Al finalizar el </a:t>
            </a:r>
            <a:r>
              <a:rPr lang="es-CR" sz="2400" dirty="0" err="1" smtClean="0"/>
              <a:t>Cluster</a:t>
            </a:r>
            <a:r>
              <a:rPr lang="es-CR" sz="2400" dirty="0" smtClean="0"/>
              <a:t> </a:t>
            </a:r>
            <a:r>
              <a:rPr lang="es-CR" sz="2400" dirty="0" err="1" smtClean="0"/>
              <a:t>Analysis</a:t>
            </a:r>
            <a:r>
              <a:rPr lang="es-CR" sz="2400" dirty="0" smtClean="0"/>
              <a:t>, nos debemos preguntar esencialmente dos cosas:</a:t>
            </a:r>
          </a:p>
          <a:p>
            <a:pPr marL="914400" lvl="1" indent="-457200" algn="just">
              <a:buFont typeface="+mj-lt"/>
              <a:buAutoNum type="arabicPeriod"/>
            </a:pPr>
            <a:r>
              <a:rPr lang="es-CR" sz="2400" dirty="0" smtClean="0"/>
              <a:t>¿Cuántos grupos y si es una representación adecuada?</a:t>
            </a:r>
          </a:p>
          <a:p>
            <a:pPr marL="914400" lvl="1" indent="-457200" algn="just">
              <a:buFont typeface="+mj-lt"/>
              <a:buAutoNum type="arabicPeriod"/>
            </a:pPr>
            <a:r>
              <a:rPr lang="es-CR" sz="2400" dirty="0" smtClean="0"/>
              <a:t>¿Qué es lo que esos grupos expresan?</a:t>
            </a:r>
            <a:endParaRPr lang="es-CR" sz="2400" dirty="0"/>
          </a:p>
          <a:p>
            <a:pPr marL="914400" lvl="1" indent="-457200" algn="just">
              <a:buFont typeface="+mj-lt"/>
              <a:buAutoNum type="arabicPeriod"/>
            </a:pPr>
            <a:endParaRPr lang="es-CR" sz="2400" dirty="0"/>
          </a:p>
          <a:p>
            <a:pPr marL="400050" algn="just"/>
            <a:r>
              <a:rPr lang="es-CR" sz="2400" dirty="0" smtClean="0"/>
              <a:t>Para contestar lo anterior, sobre todo la pregunta 2., debemos de entonces perfilar o segmentar el análisis, esto es, brindar interpretación a lo que los </a:t>
            </a:r>
            <a:r>
              <a:rPr lang="es-CR" sz="2400" dirty="0" err="1" smtClean="0"/>
              <a:t>cluster</a:t>
            </a:r>
            <a:r>
              <a:rPr lang="es-CR" sz="2400" dirty="0" smtClean="0"/>
              <a:t> representan. </a:t>
            </a:r>
          </a:p>
        </p:txBody>
      </p:sp>
      <p:pic>
        <p:nvPicPr>
          <p:cNvPr id="61442" name="Picture 2" descr="Image result for profil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7217" y="1484784"/>
            <a:ext cx="1537271" cy="1445035"/>
          </a:xfrm>
          <a:prstGeom prst="rect">
            <a:avLst/>
          </a:prstGeom>
          <a:noFill/>
          <a:extLst>
            <a:ext uri="{909E8E84-426E-40DD-AFC4-6F175D3DCCD1}">
              <a14:hiddenFill xmlns:a14="http://schemas.microsoft.com/office/drawing/2010/main">
                <a:solidFill>
                  <a:srgbClr val="FFFFFF"/>
                </a:solidFill>
              </a14:hiddenFill>
            </a:ext>
          </a:extLst>
        </p:spPr>
      </p:pic>
      <p:pic>
        <p:nvPicPr>
          <p:cNvPr id="61444" name="Picture 4" descr="Image result for prof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9351" y="4149080"/>
            <a:ext cx="1516795" cy="151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392714"/>
      </p:ext>
    </p:extLst>
  </p:cSld>
  <p:clrMapOvr>
    <a:masterClrMapping/>
  </p:clrMapOvr>
  <p:transition spd="slow">
    <p:wip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1124744"/>
            <a:ext cx="8856984" cy="2232248"/>
          </a:xfrm>
        </p:spPr>
        <p:txBody>
          <a:bodyPr>
            <a:normAutofit/>
          </a:bodyPr>
          <a:lstStyle/>
          <a:p>
            <a:pPr marL="0" indent="0" algn="just">
              <a:buNone/>
            </a:pPr>
            <a:r>
              <a:rPr lang="es-CR" sz="2400" dirty="0" smtClean="0"/>
              <a:t>Para perfilar el </a:t>
            </a:r>
            <a:r>
              <a:rPr lang="es-CR" sz="2400" dirty="0" err="1" smtClean="0"/>
              <a:t>cluster</a:t>
            </a:r>
            <a:r>
              <a:rPr lang="es-CR" sz="2400" dirty="0" smtClean="0"/>
              <a:t> (</a:t>
            </a:r>
            <a:r>
              <a:rPr lang="es-CR" sz="2400" dirty="0" err="1" smtClean="0"/>
              <a:t>segmetar</a:t>
            </a:r>
            <a:r>
              <a:rPr lang="es-CR" sz="2400" dirty="0" smtClean="0"/>
              <a:t>), se puede llevar a cabo un análisis descriptivo de estos, y así determinar en qué es que los </a:t>
            </a:r>
            <a:r>
              <a:rPr lang="es-CR" sz="2400" dirty="0" err="1" smtClean="0"/>
              <a:t>clusters</a:t>
            </a:r>
            <a:r>
              <a:rPr lang="es-CR" sz="2400" dirty="0" smtClean="0"/>
              <a:t> se suelen caracterizar más, o poseer mayor cantidad de sujetos, un promedio más representativo, etc. Se suelen utilizar tablas cruzadas y estadísticas descriptivas para esto. </a:t>
            </a:r>
            <a:endParaRPr lang="es-CR" sz="2400" dirty="0"/>
          </a:p>
        </p:txBody>
      </p:sp>
      <p:sp>
        <p:nvSpPr>
          <p:cNvPr id="4" name="1 Título"/>
          <p:cNvSpPr>
            <a:spLocks noGrp="1"/>
          </p:cNvSpPr>
          <p:nvPr>
            <p:ph type="title"/>
          </p:nvPr>
        </p:nvSpPr>
        <p:spPr>
          <a:xfrm>
            <a:off x="179512" y="116632"/>
            <a:ext cx="8784976" cy="720080"/>
          </a:xfrm>
        </p:spPr>
        <p:txBody>
          <a:bodyPr>
            <a:normAutofit fontScale="90000"/>
          </a:bodyPr>
          <a:lstStyle/>
          <a:p>
            <a:r>
              <a:rPr lang="es-CR" dirty="0" smtClean="0"/>
              <a:t>Perfiles o segmentos</a:t>
            </a:r>
            <a:endParaRPr lang="es-CR"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02" y="3573016"/>
            <a:ext cx="8880894" cy="2497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8019623"/>
      </p:ext>
    </p:extLst>
  </p:cSld>
  <p:clrMapOvr>
    <a:masterClrMapping/>
  </p:clrMapOvr>
  <p:transition spd="slow">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CR"/>
          </a:p>
        </p:txBody>
      </p:sp>
      <p:sp>
        <p:nvSpPr>
          <p:cNvPr id="4" name="1 Título"/>
          <p:cNvSpPr>
            <a:spLocks noGrp="1"/>
          </p:cNvSpPr>
          <p:nvPr>
            <p:ph type="title"/>
          </p:nvPr>
        </p:nvSpPr>
        <p:spPr>
          <a:xfrm>
            <a:off x="179512" y="116632"/>
            <a:ext cx="8784976" cy="720080"/>
          </a:xfrm>
        </p:spPr>
        <p:txBody>
          <a:bodyPr>
            <a:normAutofit fontScale="90000"/>
          </a:bodyPr>
          <a:lstStyle/>
          <a:p>
            <a:r>
              <a:rPr lang="es-CR" dirty="0" smtClean="0"/>
              <a:t>Perfiles o segmentos</a:t>
            </a:r>
            <a:endParaRPr lang="es-CR" dirty="0"/>
          </a:p>
        </p:txBody>
      </p:sp>
      <p:pic>
        <p:nvPicPr>
          <p:cNvPr id="50178" name="Picture 2" descr="Image result for segmentation analysi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975" y="1196752"/>
            <a:ext cx="3744416" cy="259228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6"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5018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61572" t="32758" r="22070" b="8622"/>
          <a:stretch/>
        </p:blipFill>
        <p:spPr bwMode="auto">
          <a:xfrm>
            <a:off x="4716016" y="1700808"/>
            <a:ext cx="4256689" cy="479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5" name="Picture 9" descr="Image result for segmentation analys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090" y="4369174"/>
            <a:ext cx="3743063" cy="210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420927"/>
      </p:ext>
    </p:extLst>
  </p:cSld>
  <p:clrMapOvr>
    <a:masterClrMapping/>
  </p:clrMapOvr>
  <p:transition spd="slow">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Calidad de los </a:t>
            </a:r>
            <a:r>
              <a:rPr lang="es-CR" dirty="0" err="1" smtClean="0"/>
              <a:t>clusters</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El </a:t>
            </a:r>
            <a:r>
              <a:rPr lang="es-CR" dirty="0" err="1" smtClean="0"/>
              <a:t>heatmap</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Otros puntos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10</a:t>
            </a:r>
            <a:endParaRPr lang="es-CR" dirty="0"/>
          </a:p>
        </p:txBody>
      </p:sp>
      <p:sp>
        <p:nvSpPr>
          <p:cNvPr id="13" name="12 Rectángulo redondeado"/>
          <p:cNvSpPr/>
          <p:nvPr/>
        </p:nvSpPr>
        <p:spPr>
          <a:xfrm>
            <a:off x="1504348" y="5397910"/>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Perfiles o segmentación</a:t>
            </a:r>
            <a:endParaRPr lang="es-CR" dirty="0"/>
          </a:p>
        </p:txBody>
      </p:sp>
    </p:spTree>
    <p:extLst>
      <p:ext uri="{BB962C8B-B14F-4D97-AF65-F5344CB8AC3E}">
        <p14:creationId xmlns:p14="http://schemas.microsoft.com/office/powerpoint/2010/main" val="1234575983"/>
      </p:ext>
    </p:extLst>
  </p:cSld>
  <p:clrMapOvr>
    <a:masterClrMapping/>
  </p:clrMapOvr>
  <p:transition spd="slow">
    <p:wip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44624"/>
            <a:ext cx="8964488" cy="1143000"/>
          </a:xfrm>
        </p:spPr>
        <p:txBody>
          <a:bodyPr/>
          <a:lstStyle/>
          <a:p>
            <a:r>
              <a:rPr lang="es-CR" dirty="0" smtClean="0"/>
              <a:t>Otros puntos: librerías en R</a:t>
            </a:r>
            <a:endParaRPr lang="es-CR" dirty="0"/>
          </a:p>
        </p:txBody>
      </p:sp>
      <p:sp>
        <p:nvSpPr>
          <p:cNvPr id="3" name="2 Marcador de contenido"/>
          <p:cNvSpPr>
            <a:spLocks noGrp="1"/>
          </p:cNvSpPr>
          <p:nvPr>
            <p:ph idx="1"/>
          </p:nvPr>
        </p:nvSpPr>
        <p:spPr>
          <a:xfrm>
            <a:off x="107504" y="1052736"/>
            <a:ext cx="7488832" cy="5472608"/>
          </a:xfrm>
        </p:spPr>
        <p:txBody>
          <a:bodyPr>
            <a:normAutofit/>
          </a:bodyPr>
          <a:lstStyle/>
          <a:p>
            <a:pPr marL="0" indent="0" algn="just">
              <a:buNone/>
            </a:pPr>
            <a:r>
              <a:rPr lang="es-CR" sz="2000" dirty="0" smtClean="0"/>
              <a:t>En </a:t>
            </a:r>
            <a:r>
              <a:rPr lang="es-CR" sz="2000" dirty="0"/>
              <a:t>el entorno de programación R existen múltiples paquetes que implementan algoritmos de </a:t>
            </a:r>
            <a:r>
              <a:rPr lang="es-CR" sz="2000" i="1" dirty="0" err="1"/>
              <a:t>clustering</a:t>
            </a:r>
            <a:r>
              <a:rPr lang="es-CR" sz="2000" dirty="0"/>
              <a:t> y funciones para visualizar sus resultados. En este documento se emplean los siguientes</a:t>
            </a:r>
            <a:r>
              <a:rPr lang="es-CR" sz="2000" dirty="0" smtClean="0"/>
              <a:t>:</a:t>
            </a:r>
          </a:p>
          <a:p>
            <a:pPr marL="0" indent="0" algn="just">
              <a:buNone/>
            </a:pPr>
            <a:endParaRPr lang="es-CR" sz="2000" dirty="0"/>
          </a:p>
          <a:p>
            <a:pPr algn="just"/>
            <a:r>
              <a:rPr lang="es-CR" sz="2000" dirty="0" err="1"/>
              <a:t>stats</a:t>
            </a:r>
            <a:r>
              <a:rPr lang="es-CR" sz="2000" dirty="0"/>
              <a:t>: contiene las funciones </a:t>
            </a:r>
            <a:r>
              <a:rPr lang="es-CR" sz="2000" dirty="0" err="1"/>
              <a:t>dist</a:t>
            </a:r>
            <a:r>
              <a:rPr lang="es-CR" sz="2000" dirty="0"/>
              <a:t>() para calcular matrices de </a:t>
            </a:r>
            <a:r>
              <a:rPr lang="es-CR" sz="2000" dirty="0" err="1"/>
              <a:t>distancias,kmeans</a:t>
            </a:r>
            <a:r>
              <a:rPr lang="es-CR" sz="2000" dirty="0"/>
              <a:t>(), </a:t>
            </a:r>
            <a:r>
              <a:rPr lang="es-CR" sz="2000" dirty="0" err="1"/>
              <a:t>hclust</a:t>
            </a:r>
            <a:r>
              <a:rPr lang="es-CR" sz="2000" dirty="0"/>
              <a:t>(), </a:t>
            </a:r>
            <a:r>
              <a:rPr lang="es-CR" sz="2000" dirty="0" err="1"/>
              <a:t>cuttree</a:t>
            </a:r>
            <a:r>
              <a:rPr lang="es-CR" sz="2000" dirty="0"/>
              <a:t>() para crear los </a:t>
            </a:r>
            <a:r>
              <a:rPr lang="es-CR" sz="2000" i="1" dirty="0" err="1"/>
              <a:t>clusters</a:t>
            </a:r>
            <a:r>
              <a:rPr lang="es-CR" sz="2000" dirty="0"/>
              <a:t> y </a:t>
            </a:r>
            <a:r>
              <a:rPr lang="es-CR" sz="2000" dirty="0" err="1"/>
              <a:t>plot.hclust</a:t>
            </a:r>
            <a:r>
              <a:rPr lang="es-CR" sz="2000" dirty="0"/>
              <a:t>() para visualizar los resultados</a:t>
            </a:r>
            <a:r>
              <a:rPr lang="es-CR" sz="2000" dirty="0" smtClean="0"/>
              <a:t>.</a:t>
            </a:r>
          </a:p>
          <a:p>
            <a:pPr algn="just"/>
            <a:endParaRPr lang="es-CR" sz="2000" dirty="0"/>
          </a:p>
          <a:p>
            <a:pPr algn="just"/>
            <a:r>
              <a:rPr lang="es-CR" sz="2000" dirty="0" err="1"/>
              <a:t>cluster</a:t>
            </a:r>
            <a:r>
              <a:rPr lang="es-CR" sz="2000" dirty="0"/>
              <a:t>, </a:t>
            </a:r>
            <a:r>
              <a:rPr lang="es-CR" sz="2000" dirty="0" err="1"/>
              <a:t>mclust</a:t>
            </a:r>
            <a:r>
              <a:rPr lang="es-CR" sz="2000" dirty="0"/>
              <a:t>: contienen múltiples algoritmos de </a:t>
            </a:r>
            <a:r>
              <a:rPr lang="es-CR" sz="2000" i="1" dirty="0" err="1"/>
              <a:t>clustering</a:t>
            </a:r>
            <a:r>
              <a:rPr lang="es-CR" sz="2000" dirty="0"/>
              <a:t> y métricas para evaluarlos</a:t>
            </a:r>
            <a:r>
              <a:rPr lang="es-CR" sz="2000" dirty="0" smtClean="0"/>
              <a:t>.</a:t>
            </a:r>
          </a:p>
          <a:p>
            <a:pPr algn="just"/>
            <a:endParaRPr lang="es-CR" sz="2000" dirty="0"/>
          </a:p>
          <a:p>
            <a:pPr algn="just"/>
            <a:r>
              <a:rPr lang="es-CR" sz="2000" dirty="0" err="1"/>
              <a:t>factoextra</a:t>
            </a:r>
            <a:r>
              <a:rPr lang="es-CR" sz="2000" dirty="0"/>
              <a:t>: extensión basada en ggplot2 para crear visualizaciones de los resultados de </a:t>
            </a:r>
            <a:r>
              <a:rPr lang="es-CR" sz="2000" i="1" dirty="0" err="1"/>
              <a:t>clustering</a:t>
            </a:r>
            <a:r>
              <a:rPr lang="es-CR" sz="2000" dirty="0"/>
              <a:t> y su evaluación</a:t>
            </a:r>
            <a:r>
              <a:rPr lang="es-CR" sz="2000" dirty="0" smtClean="0"/>
              <a:t>.</a:t>
            </a:r>
          </a:p>
          <a:p>
            <a:pPr algn="just"/>
            <a:endParaRPr lang="es-CR" sz="2000" dirty="0"/>
          </a:p>
          <a:p>
            <a:pPr algn="just"/>
            <a:r>
              <a:rPr lang="es-CR" sz="2000" dirty="0" err="1"/>
              <a:t>dendextend</a:t>
            </a:r>
            <a:r>
              <a:rPr lang="es-CR" sz="2000" dirty="0"/>
              <a:t>: extensión para la </a:t>
            </a:r>
            <a:r>
              <a:rPr lang="es-CR" sz="2000" dirty="0" err="1"/>
              <a:t>customización</a:t>
            </a:r>
            <a:r>
              <a:rPr lang="es-CR" sz="2000" dirty="0"/>
              <a:t> de </a:t>
            </a:r>
            <a:r>
              <a:rPr lang="es-CR" sz="2000" dirty="0" err="1"/>
              <a:t>dendrogramas</a:t>
            </a:r>
            <a:r>
              <a:rPr lang="es-CR" sz="2000" dirty="0"/>
              <a:t>. </a:t>
            </a:r>
          </a:p>
          <a:p>
            <a:pPr marL="0" indent="0" algn="just">
              <a:buNone/>
            </a:pPr>
            <a:endParaRPr lang="es-CR" sz="2000" dirty="0"/>
          </a:p>
        </p:txBody>
      </p:sp>
      <p:pic>
        <p:nvPicPr>
          <p:cNvPr id="62466" name="Picture 2" descr="Image result for r ic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124" r="2597"/>
          <a:stretch/>
        </p:blipFill>
        <p:spPr bwMode="auto">
          <a:xfrm>
            <a:off x="7836843" y="1749191"/>
            <a:ext cx="1152128" cy="1082340"/>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Image result for 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832" y="4293096"/>
            <a:ext cx="1512168"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486546"/>
      </p:ext>
    </p:extLst>
  </p:cSld>
  <p:clrMapOvr>
    <a:masterClrMapping/>
  </p:clrMapOvr>
  <p:transition spd="slow">
    <p:wip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179512" y="1340768"/>
                <a:ext cx="8712968" cy="5328592"/>
              </a:xfrm>
            </p:spPr>
            <p:txBody>
              <a:bodyPr>
                <a:noAutofit/>
              </a:bodyPr>
              <a:lstStyle/>
              <a:p>
                <a:pPr algn="just"/>
                <a:r>
                  <a:rPr lang="es-CR" sz="2400" dirty="0" smtClean="0"/>
                  <a:t>Al igual que en otros métodos estadísticos (</a:t>
                </a:r>
                <a:r>
                  <a:rPr lang="es-CR" sz="2400" i="1" dirty="0"/>
                  <a:t>PCA</a:t>
                </a:r>
                <a:r>
                  <a:rPr lang="es-CR" sz="2400" dirty="0"/>
                  <a:t>, </a:t>
                </a:r>
                <a:r>
                  <a:rPr lang="es-CR" sz="2400" i="1" dirty="0" smtClean="0"/>
                  <a:t>FA, etc.)</a:t>
                </a:r>
                <a:r>
                  <a:rPr lang="es-CR" sz="2400" dirty="0" smtClean="0"/>
                  <a:t>, </a:t>
                </a:r>
                <a:r>
                  <a:rPr lang="es-CR" sz="2400" dirty="0"/>
                  <a:t>la escala en la que se miden las variables y la magnitud de su varianza pueden afectar en gran medida a los resultados obtenidos por </a:t>
                </a:r>
                <a:r>
                  <a:rPr lang="es-CR" sz="2400" i="1" dirty="0" err="1"/>
                  <a:t>clustering</a:t>
                </a:r>
                <a:r>
                  <a:rPr lang="es-CR" sz="2400" dirty="0"/>
                  <a:t>. </a:t>
                </a:r>
                <a:endParaRPr lang="es-CR" sz="2400" dirty="0" smtClean="0"/>
              </a:p>
              <a:p>
                <a:pPr algn="just"/>
                <a:r>
                  <a:rPr lang="es-CR" sz="2400" dirty="0" smtClean="0"/>
                  <a:t>Si </a:t>
                </a:r>
                <a:r>
                  <a:rPr lang="es-CR" sz="2400" dirty="0"/>
                  <a:t>una variable tiene una escala mucho mayor que el resto, determinará en gran medida el valor de distancia/similitud obtenido al comparar las observaciones, dirigiendo así la agrupación final</a:t>
                </a:r>
                <a:r>
                  <a:rPr lang="es-CR" sz="2400" dirty="0" smtClean="0"/>
                  <a:t>.</a:t>
                </a:r>
              </a:p>
              <a:p>
                <a:pPr algn="just"/>
                <a:r>
                  <a:rPr lang="es-CR" sz="2400" dirty="0" smtClean="0"/>
                  <a:t>Escalar </a:t>
                </a:r>
                <a:r>
                  <a:rPr lang="es-CR" sz="2400" dirty="0"/>
                  <a:t>y centrar las variables de forma que todas ellas tengan media 0 y desviación estándar 1 antes de calcular la matriz de distancias asegura que todas las variables tengan el mismo peso cuando se realice el </a:t>
                </a:r>
                <a:r>
                  <a:rPr lang="es-CR" sz="2400" i="1" dirty="0" err="1" smtClean="0"/>
                  <a:t>clustering</a:t>
                </a:r>
                <a:r>
                  <a:rPr lang="es-CR" sz="2400" dirty="0" smtClean="0"/>
                  <a:t>. El más común y utilizado por nosotros es la estandarización: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a:rPr>
                          <m:t>𝑍</m:t>
                        </m:r>
                      </m:e>
                      <m:sub>
                        <m:r>
                          <a:rPr lang="es-CR" sz="2400" b="0" i="1" smtClean="0">
                            <a:latin typeface="Cambria Math"/>
                          </a:rPr>
                          <m:t>𝑖</m:t>
                        </m:r>
                      </m:sub>
                    </m:sSub>
                    <m:r>
                      <a:rPr lang="es-CR" sz="2400" b="0" i="1" smtClean="0">
                        <a:latin typeface="Cambria Math"/>
                      </a:rPr>
                      <m:t>=</m:t>
                    </m:r>
                    <m:f>
                      <m:fPr>
                        <m:ctrlPr>
                          <a:rPr lang="es-CR" sz="2400" b="0" i="1" smtClean="0">
                            <a:latin typeface="Cambria Math" panose="02040503050406030204" pitchFamily="18" charset="0"/>
                          </a:rPr>
                        </m:ctrlPr>
                      </m:fPr>
                      <m:num>
                        <m:sSub>
                          <m:sSubPr>
                            <m:ctrlPr>
                              <a:rPr lang="es-CR" sz="2400" b="0" i="1" smtClean="0">
                                <a:latin typeface="Cambria Math" panose="02040503050406030204" pitchFamily="18" charset="0"/>
                              </a:rPr>
                            </m:ctrlPr>
                          </m:sSubPr>
                          <m:e>
                            <m:r>
                              <a:rPr lang="es-CR" sz="2400" b="0" i="1" smtClean="0">
                                <a:latin typeface="Cambria Math"/>
                              </a:rPr>
                              <m:t>𝑥</m:t>
                            </m:r>
                          </m:e>
                          <m:sub>
                            <m:r>
                              <a:rPr lang="es-CR" sz="2400" b="0" i="1" smtClean="0">
                                <a:latin typeface="Cambria Math"/>
                              </a:rPr>
                              <m:t>𝑖</m:t>
                            </m:r>
                          </m:sub>
                        </m:sSub>
                        <m:r>
                          <a:rPr lang="es-CR" sz="2400" b="0" i="1" smtClean="0">
                            <a:latin typeface="Cambria Math"/>
                          </a:rPr>
                          <m:t>−</m:t>
                        </m:r>
                        <m:acc>
                          <m:accPr>
                            <m:chr m:val="̅"/>
                            <m:ctrlPr>
                              <a:rPr lang="es-CR" sz="2400" b="0" i="1" smtClean="0">
                                <a:latin typeface="Cambria Math" panose="02040503050406030204" pitchFamily="18" charset="0"/>
                              </a:rPr>
                            </m:ctrlPr>
                          </m:accPr>
                          <m:e>
                            <m:r>
                              <a:rPr lang="es-CR" sz="2400" i="1">
                                <a:latin typeface="Cambria Math"/>
                              </a:rPr>
                              <m:t>𝑥</m:t>
                            </m:r>
                          </m:e>
                        </m:acc>
                      </m:num>
                      <m:den>
                        <m:sSub>
                          <m:sSubPr>
                            <m:ctrlPr>
                              <a:rPr lang="es-CR" sz="2400" b="0" i="1" smtClean="0">
                                <a:latin typeface="Cambria Math" panose="02040503050406030204" pitchFamily="18" charset="0"/>
                              </a:rPr>
                            </m:ctrlPr>
                          </m:sSubPr>
                          <m:e>
                            <m:r>
                              <a:rPr lang="es-CR" sz="2400" b="0" i="1" smtClean="0">
                                <a:latin typeface="Cambria Math"/>
                              </a:rPr>
                              <m:t>𝑠</m:t>
                            </m:r>
                          </m:e>
                          <m:sub>
                            <m:r>
                              <a:rPr lang="es-CR" sz="2400" b="0" i="1" smtClean="0">
                                <a:latin typeface="Cambria Math"/>
                              </a:rPr>
                              <m:t>𝑥</m:t>
                            </m:r>
                          </m:sub>
                        </m:sSub>
                      </m:den>
                    </m:f>
                  </m:oMath>
                </a14:m>
                <a:r>
                  <a:rPr lang="es-CR" sz="2400" dirty="0"/>
                  <a:t> </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179512" y="1340768"/>
                <a:ext cx="8712968" cy="5328592"/>
              </a:xfrm>
              <a:blipFill rotWithShape="1">
                <a:blip r:embed="rId2"/>
                <a:stretch>
                  <a:fillRect l="-909" t="-915" r="-1049"/>
                </a:stretch>
              </a:blipFill>
            </p:spPr>
            <p:txBody>
              <a:bodyPr/>
              <a:lstStyle/>
              <a:p>
                <a:r>
                  <a:rPr lang="es-CR">
                    <a:noFill/>
                  </a:rPr>
                  <a:t> </a:t>
                </a:r>
              </a:p>
            </p:txBody>
          </p:sp>
        </mc:Fallback>
      </mc:AlternateContent>
      <p:sp>
        <p:nvSpPr>
          <p:cNvPr id="4" name="1 Título"/>
          <p:cNvSpPr>
            <a:spLocks noGrp="1"/>
          </p:cNvSpPr>
          <p:nvPr>
            <p:ph type="title"/>
          </p:nvPr>
        </p:nvSpPr>
        <p:spPr>
          <a:xfrm>
            <a:off x="107504" y="44624"/>
            <a:ext cx="8964488" cy="1143000"/>
          </a:xfrm>
        </p:spPr>
        <p:txBody>
          <a:bodyPr>
            <a:normAutofit fontScale="90000"/>
          </a:bodyPr>
          <a:lstStyle/>
          <a:p>
            <a:r>
              <a:rPr lang="es-CR" dirty="0" smtClean="0"/>
              <a:t>Otros puntos: escalamiento de las variables</a:t>
            </a:r>
            <a:endParaRPr lang="es-CR" dirty="0"/>
          </a:p>
        </p:txBody>
      </p:sp>
    </p:spTree>
    <p:extLst>
      <p:ext uri="{BB962C8B-B14F-4D97-AF65-F5344CB8AC3E}">
        <p14:creationId xmlns:p14="http://schemas.microsoft.com/office/powerpoint/2010/main" val="29997079"/>
      </p:ext>
    </p:extLst>
  </p:cSld>
  <p:clrMapOvr>
    <a:masterClrMapping/>
  </p:clrMapOvr>
  <p:transition spd="slow">
    <p:wip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340768"/>
            <a:ext cx="7056784" cy="5400600"/>
          </a:xfrm>
        </p:spPr>
        <p:txBody>
          <a:bodyPr>
            <a:noAutofit/>
          </a:bodyPr>
          <a:lstStyle/>
          <a:p>
            <a:pPr marL="0" indent="0" algn="just">
              <a:buNone/>
            </a:pPr>
            <a:r>
              <a:rPr lang="es-CR" sz="2200" dirty="0" smtClean="0"/>
              <a:t>Dados </a:t>
            </a:r>
            <a:r>
              <a:rPr lang="es-CR" sz="2200" dirty="0"/>
              <a:t>los muchos parámetros que se tienen que determinar a lo largo del proceso de </a:t>
            </a:r>
            <a:r>
              <a:rPr lang="es-CR" sz="2200" i="1" dirty="0" err="1"/>
              <a:t>hierarchical</a:t>
            </a:r>
            <a:r>
              <a:rPr lang="es-CR" sz="2200" i="1" dirty="0"/>
              <a:t> </a:t>
            </a:r>
            <a:r>
              <a:rPr lang="es-CR" sz="2200" i="1" dirty="0" err="1"/>
              <a:t>clustering</a:t>
            </a:r>
            <a:r>
              <a:rPr lang="es-CR" sz="2200" dirty="0"/>
              <a:t>, es frecuente que el analista genere varios </a:t>
            </a:r>
            <a:r>
              <a:rPr lang="es-CR" sz="2200" dirty="0" err="1"/>
              <a:t>dendrogramas</a:t>
            </a:r>
            <a:r>
              <a:rPr lang="es-CR" sz="2200" dirty="0"/>
              <a:t> para compararlos y escoger finalmente uno de ellos. </a:t>
            </a:r>
            <a:endParaRPr lang="es-CR" sz="2200" dirty="0" smtClean="0"/>
          </a:p>
          <a:p>
            <a:pPr marL="0" indent="0" algn="just">
              <a:buNone/>
            </a:pPr>
            <a:endParaRPr lang="es-CR" sz="2200" dirty="0" smtClean="0"/>
          </a:p>
          <a:p>
            <a:pPr marL="0" indent="0" algn="just">
              <a:buNone/>
            </a:pPr>
            <a:r>
              <a:rPr lang="es-CR" sz="2200" dirty="0" smtClean="0"/>
              <a:t>Existen </a:t>
            </a:r>
            <a:r>
              <a:rPr lang="es-CR" sz="2200" dirty="0"/>
              <a:t>varias formas de estudiar las diferencias entre </a:t>
            </a:r>
            <a:r>
              <a:rPr lang="es-CR" sz="2200" dirty="0" err="1"/>
              <a:t>dendrogramas</a:t>
            </a:r>
            <a:r>
              <a:rPr lang="es-CR" sz="2200" dirty="0"/>
              <a:t>, dos de las más utilizadas son: la comparación visual y el cálculo de correlación entre </a:t>
            </a:r>
            <a:r>
              <a:rPr lang="es-CR" sz="2200" dirty="0" err="1"/>
              <a:t>dendrogramas</a:t>
            </a:r>
            <a:r>
              <a:rPr lang="es-CR" sz="2200" dirty="0"/>
              <a:t>. </a:t>
            </a:r>
            <a:endParaRPr lang="es-CR" sz="2200" dirty="0" smtClean="0"/>
          </a:p>
          <a:p>
            <a:pPr marL="0" indent="0" algn="just">
              <a:buNone/>
            </a:pPr>
            <a:endParaRPr lang="es-CR" sz="2200" dirty="0" smtClean="0"/>
          </a:p>
          <a:p>
            <a:pPr marL="0" indent="0" algn="just">
              <a:buNone/>
            </a:pPr>
            <a:r>
              <a:rPr lang="es-CR" sz="2200" dirty="0" smtClean="0"/>
              <a:t>Ambos </a:t>
            </a:r>
            <a:r>
              <a:rPr lang="es-CR" sz="2200" dirty="0"/>
              <a:t>métodos pueden aplicarse con las funciones </a:t>
            </a:r>
            <a:r>
              <a:rPr lang="es-CR" sz="2200" dirty="0" err="1"/>
              <a:t>tanglegram</a:t>
            </a:r>
            <a:r>
              <a:rPr lang="es-CR" sz="2200" dirty="0"/>
              <a:t>() y </a:t>
            </a:r>
            <a:r>
              <a:rPr lang="es-CR" sz="2200" dirty="0" err="1"/>
              <a:t>cor.dendlist</a:t>
            </a:r>
            <a:r>
              <a:rPr lang="es-CR" sz="2200" dirty="0"/>
              <a:t>() del paquete </a:t>
            </a:r>
            <a:r>
              <a:rPr lang="es-CR" sz="2200" dirty="0" err="1"/>
              <a:t>dendextend</a:t>
            </a:r>
            <a:r>
              <a:rPr lang="es-CR" sz="2200" dirty="0" smtClean="0"/>
              <a:t>.</a:t>
            </a:r>
          </a:p>
          <a:p>
            <a:pPr marL="0" indent="0" algn="just">
              <a:buNone/>
            </a:pPr>
            <a:endParaRPr lang="es-CR" sz="2200" dirty="0"/>
          </a:p>
          <a:p>
            <a:pPr marL="0" indent="0" algn="just">
              <a:buNone/>
            </a:pPr>
            <a:r>
              <a:rPr lang="es-CR" sz="2200" dirty="0" smtClean="0"/>
              <a:t>La comparación se puede llevar a cabo de forma visual o por correlación.</a:t>
            </a:r>
          </a:p>
        </p:txBody>
      </p:sp>
      <p:sp>
        <p:nvSpPr>
          <p:cNvPr id="4" name="1 Título"/>
          <p:cNvSpPr>
            <a:spLocks noGrp="1"/>
          </p:cNvSpPr>
          <p:nvPr>
            <p:ph type="title"/>
          </p:nvPr>
        </p:nvSpPr>
        <p:spPr>
          <a:xfrm>
            <a:off x="107504" y="44624"/>
            <a:ext cx="8964488" cy="1143000"/>
          </a:xfrm>
        </p:spPr>
        <p:txBody>
          <a:bodyPr>
            <a:normAutofit fontScale="90000"/>
          </a:bodyPr>
          <a:lstStyle/>
          <a:p>
            <a:r>
              <a:rPr lang="es-CR" dirty="0" smtClean="0"/>
              <a:t>Otros puntos: comparación de </a:t>
            </a:r>
            <a:r>
              <a:rPr lang="es-CR" dirty="0" err="1" smtClean="0"/>
              <a:t>dendogramas</a:t>
            </a:r>
            <a:endParaRPr lang="es-CR" dirty="0"/>
          </a:p>
        </p:txBody>
      </p:sp>
      <p:pic>
        <p:nvPicPr>
          <p:cNvPr id="63490" name="Picture 2" descr="Image result for compari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313" y="1844824"/>
            <a:ext cx="1512167" cy="151216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comparison clustering dendrogram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3042" y="4128363"/>
            <a:ext cx="1706708"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42761"/>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2012</TotalTime>
  <Words>2874</Words>
  <Application>Microsoft Office PowerPoint</Application>
  <PresentationFormat>Presentación en pantalla (4:3)</PresentationFormat>
  <Paragraphs>669</Paragraphs>
  <Slides>110</Slides>
  <Notes>1</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110</vt:i4>
      </vt:variant>
    </vt:vector>
  </HeadingPairs>
  <TitlesOfParts>
    <vt:vector size="118" baseType="lpstr">
      <vt:lpstr>Arial</vt:lpstr>
      <vt:lpstr>Calibri</vt:lpstr>
      <vt:lpstr>Cambria Math</vt:lpstr>
      <vt:lpstr>Symbol</vt:lpstr>
      <vt:lpstr>Verdana</vt:lpstr>
      <vt:lpstr>Wingdings</vt:lpstr>
      <vt:lpstr>Tema de Office</vt:lpstr>
      <vt:lpstr>Ecuación</vt:lpstr>
      <vt:lpstr>Análisis de Clusters</vt:lpstr>
      <vt:lpstr>Índice</vt:lpstr>
      <vt:lpstr>Índice</vt:lpstr>
      <vt:lpstr>Índice</vt:lpstr>
      <vt:lpstr>Introducción</vt:lpstr>
      <vt:lpstr>Introducción</vt:lpstr>
      <vt:lpstr>Introducción</vt:lpstr>
      <vt:lpstr>Introducción</vt:lpstr>
      <vt:lpstr>Introducción</vt:lpstr>
      <vt:lpstr>Introducción</vt:lpstr>
      <vt:lpstr>Introducción</vt:lpstr>
      <vt:lpstr>Introducción</vt:lpstr>
      <vt:lpstr>Introducción</vt:lpstr>
      <vt:lpstr>Índice</vt:lpstr>
      <vt:lpstr>Distancias - similitudes</vt:lpstr>
      <vt:lpstr>Distancias - similitudes</vt:lpstr>
      <vt:lpstr>Presentación de PowerPoint</vt:lpstr>
      <vt:lpstr>Presentación de PowerPoint</vt:lpstr>
      <vt:lpstr>Índice</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Presentación de PowerPoint</vt:lpstr>
      <vt:lpstr>Tipos de Clusters</vt:lpstr>
      <vt:lpstr>Aplicación impresionante de un Cluster</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Tipos de Clusters</vt:lpstr>
      <vt:lpstr>Índice</vt:lpstr>
      <vt:lpstr>Medidas de distancia</vt:lpstr>
      <vt:lpstr>Medidas de distancia</vt:lpstr>
      <vt:lpstr>Medidas de distancia</vt:lpstr>
      <vt:lpstr>Medidas de distancia</vt:lpstr>
      <vt:lpstr>Medidas de distancia</vt:lpstr>
      <vt:lpstr>Medidas de distancia</vt:lpstr>
      <vt:lpstr>Medidas de distancia</vt:lpstr>
      <vt:lpstr>Medidas de distancia</vt:lpstr>
      <vt:lpstr>Medidas de distancia</vt:lpstr>
      <vt:lpstr>Medidas de distancia</vt:lpstr>
      <vt:lpstr>Medidas de distancia</vt:lpstr>
      <vt:lpstr>Medidas de distancia</vt:lpstr>
      <vt:lpstr>Medidas de distancia</vt:lpstr>
      <vt:lpstr>Medidas de distancia</vt:lpstr>
      <vt:lpstr>Medidas de distancia</vt:lpstr>
      <vt:lpstr>Medidas de distancia</vt:lpstr>
      <vt:lpstr>Medidas de distancia</vt:lpstr>
      <vt:lpstr>Presentación de PowerPoint</vt:lpstr>
      <vt:lpstr>Presentación de PowerPoint</vt:lpstr>
      <vt:lpstr>Índice</vt:lpstr>
      <vt:lpstr>Número de clusters</vt:lpstr>
      <vt:lpstr>Número de clusters</vt:lpstr>
      <vt:lpstr>Número de clusters</vt:lpstr>
      <vt:lpstr>Índice</vt:lpstr>
      <vt:lpstr>Validación de los clusters</vt:lpstr>
      <vt:lpstr>Validación de los clusters</vt:lpstr>
      <vt:lpstr>Validación de los clusters</vt:lpstr>
      <vt:lpstr>Validación de los clusters</vt:lpstr>
      <vt:lpstr>Validación de los clusters</vt:lpstr>
      <vt:lpstr>Índice</vt:lpstr>
      <vt:lpstr>Calidad de los clusters</vt:lpstr>
      <vt:lpstr>Calidad de los clusters</vt:lpstr>
      <vt:lpstr>Calidad de los clusters</vt:lpstr>
      <vt:lpstr>Calidad de los clusters</vt:lpstr>
      <vt:lpstr>Calidad de los clusters</vt:lpstr>
      <vt:lpstr>Calidad de los clusters</vt:lpstr>
      <vt:lpstr>Índice</vt:lpstr>
      <vt:lpstr>El heatmap</vt:lpstr>
      <vt:lpstr>Índice</vt:lpstr>
      <vt:lpstr>Perfiles o segmentos</vt:lpstr>
      <vt:lpstr>Perfiles o segmentos</vt:lpstr>
      <vt:lpstr>Perfiles o segmentos</vt:lpstr>
      <vt:lpstr>Índice</vt:lpstr>
      <vt:lpstr>Otros puntos: librerías en R</vt:lpstr>
      <vt:lpstr>Otros puntos: escalamiento de las variables</vt:lpstr>
      <vt:lpstr>Otros puntos: comparación de dendogramas</vt:lpstr>
      <vt:lpstr>Otros puntos: comparación de dendogramas</vt:lpstr>
      <vt:lpstr>Otros puntos: comparación de dendogramas</vt:lpstr>
      <vt:lpstr>Índice</vt:lpstr>
      <vt:lpstr>Aplicación o pasos del Análisis de Cluster</vt:lpstr>
      <vt:lpstr>Índice</vt:lpstr>
      <vt:lpstr>Limitaciones del clustering</vt:lpstr>
      <vt:lpstr>Limitaciones del clustering</vt:lpstr>
      <vt:lpstr>Conclusión: consulta de enlaces</vt:lpstr>
      <vt:lpstr>Conclusión: consulta de libros</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agrupamientos</dc:title>
  <dc:creator>Oscar Centeno Mora</dc:creator>
  <cp:lastModifiedBy>Oscar Centeno Mora</cp:lastModifiedBy>
  <cp:revision>104</cp:revision>
  <dcterms:created xsi:type="dcterms:W3CDTF">2017-05-23T14:43:47Z</dcterms:created>
  <dcterms:modified xsi:type="dcterms:W3CDTF">2019-05-26T03:29:39Z</dcterms:modified>
</cp:coreProperties>
</file>